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5"/>
  </p:notesMasterIdLst>
  <p:sldIdLst>
    <p:sldId id="256" r:id="rId2"/>
    <p:sldId id="257" r:id="rId3"/>
    <p:sldId id="269" r:id="rId4"/>
    <p:sldId id="258" r:id="rId5"/>
    <p:sldId id="259" r:id="rId6"/>
    <p:sldId id="260" r:id="rId7"/>
    <p:sldId id="261" r:id="rId8"/>
    <p:sldId id="262" r:id="rId9"/>
    <p:sldId id="263" r:id="rId10"/>
    <p:sldId id="264" r:id="rId11"/>
    <p:sldId id="265" r:id="rId12"/>
    <p:sldId id="266" r:id="rId13"/>
    <p:sldId id="26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053" autoAdjust="0"/>
  </p:normalViewPr>
  <p:slideViewPr>
    <p:cSldViewPr>
      <p:cViewPr varScale="1">
        <p:scale>
          <a:sx n="57" d="100"/>
          <a:sy n="57" d="100"/>
        </p:scale>
        <p:origin x="154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D6890B-E60A-4734-AFCD-C21DAE4B8AC7}" type="datetimeFigureOut">
              <a:rPr lang="en-US" smtClean="0"/>
              <a:t>11/23/2020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6800B0-2272-4C76-93A5-B5E762C8BF3E}" type="slidenum">
              <a:rPr lang="en-US" smtClean="0"/>
              <a:t>‹#›</a:t>
            </a:fld>
            <a:endParaRPr lang="en-US" dirty="0"/>
          </a:p>
        </p:txBody>
      </p:sp>
    </p:spTree>
    <p:extLst>
      <p:ext uri="{BB962C8B-B14F-4D97-AF65-F5344CB8AC3E}">
        <p14:creationId xmlns:p14="http://schemas.microsoft.com/office/powerpoint/2010/main" val="2267826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06800B0-2272-4C76-93A5-B5E762C8BF3E}" type="slidenum">
              <a:rPr lang="en-US" smtClean="0"/>
              <a:t>2</a:t>
            </a:fld>
            <a:endParaRPr lang="en-US" dirty="0"/>
          </a:p>
        </p:txBody>
      </p:sp>
    </p:spTree>
    <p:extLst>
      <p:ext uri="{BB962C8B-B14F-4D97-AF65-F5344CB8AC3E}">
        <p14:creationId xmlns:p14="http://schemas.microsoft.com/office/powerpoint/2010/main" val="3473925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Stress is the body's reaction to any change that requires an adjustment or response. Stress is a normal part of life,</a:t>
            </a:r>
            <a:r>
              <a:rPr lang="en-US" sz="1200" b="0" i="0" kern="1200" baseline="0" dirty="0">
                <a:solidFill>
                  <a:schemeClr val="tx1"/>
                </a:solidFill>
                <a:effectLst/>
                <a:latin typeface="+mn-lt"/>
                <a:ea typeface="+mn-ea"/>
                <a:cs typeface="+mn-cs"/>
              </a:rPr>
              <a:t> and </a:t>
            </a:r>
            <a:r>
              <a:rPr lang="en-US" sz="1200" b="0" i="0" kern="1200" dirty="0">
                <a:solidFill>
                  <a:schemeClr val="tx1"/>
                </a:solidFill>
                <a:effectLst/>
                <a:latin typeface="+mn-lt"/>
                <a:ea typeface="+mn-ea"/>
                <a:cs typeface="+mn-cs"/>
              </a:rPr>
              <a:t>can be experienced from your environment, body</a:t>
            </a:r>
            <a:r>
              <a:rPr lang="en-US" sz="1200" b="0" i="0" kern="1200" baseline="0" dirty="0">
                <a:solidFill>
                  <a:schemeClr val="tx1"/>
                </a:solidFill>
                <a:effectLst/>
                <a:latin typeface="+mn-lt"/>
                <a:ea typeface="+mn-ea"/>
                <a:cs typeface="+mn-cs"/>
              </a:rPr>
              <a:t> or</a:t>
            </a:r>
            <a:r>
              <a:rPr lang="en-US" sz="1200" b="0" i="0" kern="1200" dirty="0">
                <a:solidFill>
                  <a:schemeClr val="tx1"/>
                </a:solidFill>
                <a:effectLst/>
                <a:latin typeface="+mn-lt"/>
                <a:ea typeface="+mn-ea"/>
                <a:cs typeface="+mn-cs"/>
              </a:rPr>
              <a:t> thoughts ( Stress, 2020).  There are other ways of</a:t>
            </a:r>
            <a:r>
              <a:rPr lang="en-US" sz="1200" b="0" i="0" kern="1200" baseline="0" dirty="0">
                <a:solidFill>
                  <a:schemeClr val="tx1"/>
                </a:solidFill>
                <a:effectLst/>
                <a:latin typeface="+mn-lt"/>
                <a:ea typeface="+mn-ea"/>
                <a:cs typeface="+mn-cs"/>
              </a:rPr>
              <a:t> categorizing stress. The American Psychological Association, for instance, categorizes stress into acute, episode acute and chronic depending on the severity of symptoms. Conversely, some give six classes of stress which are psychological, psychosocial, physical, acute, episode acute and chronic (Wallace, 2020). This classification focuses more on triggers for the specific types of stress.</a:t>
            </a:r>
            <a:endParaRPr lang="en-US" dirty="0"/>
          </a:p>
        </p:txBody>
      </p:sp>
      <p:sp>
        <p:nvSpPr>
          <p:cNvPr id="4" name="Slide Number Placeholder 3"/>
          <p:cNvSpPr>
            <a:spLocks noGrp="1"/>
          </p:cNvSpPr>
          <p:nvPr>
            <p:ph type="sldNum" sz="quarter" idx="5"/>
          </p:nvPr>
        </p:nvSpPr>
        <p:spPr/>
        <p:txBody>
          <a:bodyPr/>
          <a:lstStyle/>
          <a:p>
            <a:fld id="{406800B0-2272-4C76-93A5-B5E762C8BF3E}" type="slidenum">
              <a:rPr lang="en-US" smtClean="0"/>
              <a:t>3</a:t>
            </a:fld>
            <a:endParaRPr lang="en-US" dirty="0"/>
          </a:p>
        </p:txBody>
      </p:sp>
    </p:spTree>
    <p:extLst>
      <p:ext uri="{BB962C8B-B14F-4D97-AF65-F5344CB8AC3E}">
        <p14:creationId xmlns:p14="http://schemas.microsoft.com/office/powerpoint/2010/main" val="2783858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baseline="0">
                <a:solidFill>
                  <a:schemeClr val="tx1"/>
                </a:solidFill>
                <a:effectLst/>
                <a:latin typeface="+mn-lt"/>
                <a:ea typeface="+mn-ea"/>
                <a:cs typeface="+mn-cs"/>
              </a:rPr>
              <a:t> </a:t>
            </a:r>
            <a:r>
              <a:rPr lang="en-US" sz="1200" b="0" i="0" kern="1200" baseline="0" dirty="0">
                <a:solidFill>
                  <a:schemeClr val="tx1"/>
                </a:solidFill>
                <a:effectLst/>
                <a:latin typeface="+mn-lt"/>
                <a:ea typeface="+mn-ea"/>
                <a:cs typeface="+mn-cs"/>
              </a:rPr>
              <a:t>Physical stress can be caused by </a:t>
            </a:r>
            <a:r>
              <a:rPr lang="en-US" sz="1200" dirty="0">
                <a:latin typeface="Times New Roman" pitchFamily="18" charset="0"/>
                <a:cs typeface="Times New Roman" pitchFamily="18" charset="0"/>
              </a:rPr>
              <a:t>trauma, over-exertion, illness, fatigue,</a:t>
            </a:r>
            <a:r>
              <a:rPr lang="en-US" sz="1200" baseline="0" dirty="0">
                <a:latin typeface="Times New Roman" pitchFamily="18" charset="0"/>
                <a:cs typeface="Times New Roman" pitchFamily="18" charset="0"/>
              </a:rPr>
              <a:t> hormonal imbalance, lack of oxygen, surgery, infection or injury ( Wallace, 2020). </a:t>
            </a:r>
          </a:p>
          <a:p>
            <a:r>
              <a:rPr lang="en-US" sz="1200" baseline="0" dirty="0">
                <a:latin typeface="Times New Roman" pitchFamily="18" charset="0"/>
                <a:cs typeface="Times New Roman" pitchFamily="18" charset="0"/>
              </a:rPr>
              <a:t>Delayed onset muscle soreness (DOMS) is an example of physical stress brought about by rigorous physical exercises. It is characterized by sore muscles between 24 and 48 hours after the exercise, with e</a:t>
            </a:r>
            <a:r>
              <a:rPr lang="en-US" sz="1200" b="0" i="0" kern="1200" dirty="0">
                <a:solidFill>
                  <a:schemeClr val="tx1"/>
                </a:solidFill>
                <a:effectLst/>
                <a:latin typeface="+mn-lt"/>
                <a:ea typeface="+mn-ea"/>
                <a:cs typeface="+mn-cs"/>
              </a:rPr>
              <a:t>ccentric muscle contractions resulting in greater disruption to the structural elements of the muscle and connective tissue than concentric exercise, hence DOMS is more intense with eccentric than concentric</a:t>
            </a:r>
            <a:r>
              <a:rPr lang="en-US" sz="1200" b="0" i="0" kern="1200" baseline="0" dirty="0">
                <a:solidFill>
                  <a:schemeClr val="tx1"/>
                </a:solidFill>
                <a:effectLst/>
                <a:latin typeface="+mn-lt"/>
                <a:ea typeface="+mn-ea"/>
                <a:cs typeface="+mn-cs"/>
              </a:rPr>
              <a:t> exercises ( Basham et al, 2019). It however heals on its own after a few days at most. DOMS can also be alleviated using massage of the affected muscle, in addition to reducing the rigor of the exercises used. </a:t>
            </a:r>
            <a:endParaRPr lang="en-US" dirty="0"/>
          </a:p>
        </p:txBody>
      </p:sp>
      <p:sp>
        <p:nvSpPr>
          <p:cNvPr id="4" name="Slide Number Placeholder 3"/>
          <p:cNvSpPr>
            <a:spLocks noGrp="1"/>
          </p:cNvSpPr>
          <p:nvPr>
            <p:ph type="sldNum" sz="quarter" idx="10"/>
          </p:nvPr>
        </p:nvSpPr>
        <p:spPr/>
        <p:txBody>
          <a:bodyPr/>
          <a:lstStyle/>
          <a:p>
            <a:fld id="{406800B0-2272-4C76-93A5-B5E762C8BF3E}" type="slidenum">
              <a:rPr lang="en-US" smtClean="0"/>
              <a:t>4</a:t>
            </a:fld>
            <a:endParaRPr lang="en-US" dirty="0"/>
          </a:p>
        </p:txBody>
      </p:sp>
    </p:spTree>
    <p:extLst>
      <p:ext uri="{BB962C8B-B14F-4D97-AF65-F5344CB8AC3E}">
        <p14:creationId xmlns:p14="http://schemas.microsoft.com/office/powerpoint/2010/main" val="1862815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Emotional stress</a:t>
            </a:r>
            <a:r>
              <a:rPr lang="en-US" baseline="0" dirty="0"/>
              <a:t> is mostly associated with recent traumatic events such as the loss of a person or property. It is characterized by </a:t>
            </a:r>
            <a:r>
              <a:rPr lang="en-US" sz="1200" b="0" i="0" kern="1200" baseline="0" dirty="0">
                <a:solidFill>
                  <a:schemeClr val="tx1"/>
                </a:solidFill>
                <a:effectLst/>
                <a:latin typeface="+mn-lt"/>
                <a:ea typeface="+mn-ea"/>
                <a:cs typeface="+mn-cs"/>
              </a:rPr>
              <a:t>f</a:t>
            </a:r>
            <a:r>
              <a:rPr lang="en-US" sz="1200" b="0" i="0" kern="1200" dirty="0">
                <a:solidFill>
                  <a:schemeClr val="tx1"/>
                </a:solidFill>
                <a:effectLst/>
                <a:latin typeface="+mn-lt"/>
                <a:ea typeface="+mn-ea"/>
                <a:cs typeface="+mn-cs"/>
              </a:rPr>
              <a:t>eelings of tension, irritability, restlessness, worries, inability to relax, and depression (Friedman, 2020). </a:t>
            </a:r>
            <a:endParaRPr lang="en-US" baseline="0" dirty="0"/>
          </a:p>
          <a:p>
            <a:r>
              <a:rPr lang="en-US" baseline="0" dirty="0"/>
              <a:t>Post traumatic syndrome disorder (PTSD) i</a:t>
            </a:r>
            <a:r>
              <a:rPr lang="en-US" sz="1200" b="0" i="0" kern="1200" dirty="0">
                <a:solidFill>
                  <a:schemeClr val="tx1"/>
                </a:solidFill>
                <a:effectLst/>
                <a:latin typeface="+mn-lt"/>
                <a:ea typeface="+mn-ea"/>
                <a:cs typeface="+mn-cs"/>
              </a:rPr>
              <a:t>s a mental health condition triggered by experiencing a terrifying event</a:t>
            </a:r>
            <a:r>
              <a:rPr lang="en-US" sz="1200" b="0" i="0" kern="1200" baseline="0" dirty="0">
                <a:solidFill>
                  <a:schemeClr val="tx1"/>
                </a:solidFill>
                <a:effectLst/>
                <a:latin typeface="+mn-lt"/>
                <a:ea typeface="+mn-ea"/>
                <a:cs typeface="+mn-cs"/>
              </a:rPr>
              <a:t>, and s</a:t>
            </a:r>
            <a:r>
              <a:rPr lang="en-US" baseline="0" dirty="0"/>
              <a:t>ymptoms of PTSD include</a:t>
            </a:r>
            <a:r>
              <a:rPr lang="en-US" sz="1200" b="0" i="0" kern="1200" dirty="0">
                <a:solidFill>
                  <a:schemeClr val="tx1"/>
                </a:solidFill>
                <a:effectLst/>
                <a:latin typeface="+mn-lt"/>
                <a:ea typeface="+mn-ea"/>
                <a:cs typeface="+mn-cs"/>
              </a:rPr>
              <a:t> nightmares or flashbacks, avoidance of situations that bring back the trauma, heightened reactivity to stimuli, anxiety or depressed mood</a:t>
            </a:r>
            <a:r>
              <a:rPr lang="en-US" sz="1200" b="0" i="0" kern="1200" baseline="0" dirty="0">
                <a:solidFill>
                  <a:schemeClr val="tx1"/>
                </a:solidFill>
                <a:effectLst/>
                <a:latin typeface="+mn-lt"/>
                <a:ea typeface="+mn-ea"/>
                <a:cs typeface="+mn-cs"/>
              </a:rPr>
              <a:t>  ( Post traumatic syndrome disorder, 2020).  Furthermore, PTSD is characterized by avoidance of thoughts about the traumatic experience, implying unresolved mental baggage. The symptoms of PTSD may get better over time depending on severity, but PTSD may have long lasting effects if not dealt with. A mental health professional should be contacted as soon as possible if the subject has a difficulty in returning back to normal. </a:t>
            </a:r>
            <a:endParaRPr lang="en-US" dirty="0"/>
          </a:p>
        </p:txBody>
      </p:sp>
      <p:sp>
        <p:nvSpPr>
          <p:cNvPr id="4" name="Slide Number Placeholder 3"/>
          <p:cNvSpPr>
            <a:spLocks noGrp="1"/>
          </p:cNvSpPr>
          <p:nvPr>
            <p:ph type="sldNum" sz="quarter" idx="10"/>
          </p:nvPr>
        </p:nvSpPr>
        <p:spPr/>
        <p:txBody>
          <a:bodyPr/>
          <a:lstStyle/>
          <a:p>
            <a:fld id="{406800B0-2272-4C76-93A5-B5E762C8BF3E}" type="slidenum">
              <a:rPr lang="en-US" smtClean="0"/>
              <a:t>5</a:t>
            </a:fld>
            <a:endParaRPr lang="en-US" dirty="0"/>
          </a:p>
        </p:txBody>
      </p:sp>
    </p:spTree>
    <p:extLst>
      <p:ext uri="{BB962C8B-B14F-4D97-AF65-F5344CB8AC3E}">
        <p14:creationId xmlns:p14="http://schemas.microsoft.com/office/powerpoint/2010/main" val="1556963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Behavioral stress</a:t>
            </a:r>
            <a:r>
              <a:rPr lang="en-US" baseline="0" dirty="0"/>
              <a:t> manifests in change in behavior over time if the cause of stress is not eliminated. This implies that behavioral stress is a chronic manifestation, meaning it occurs progressively over time and is therefore harder to stop. Behavioral stress takes form in exhibition of more nervous behavior such as nail biting, fidgeting or pacing.</a:t>
            </a:r>
          </a:p>
          <a:p>
            <a:r>
              <a:rPr lang="en-US" baseline="0" dirty="0"/>
              <a:t>Nail biting, also called </a:t>
            </a:r>
            <a:r>
              <a:rPr lang="en-US" baseline="0" dirty="0" err="1"/>
              <a:t>onychophagia</a:t>
            </a:r>
            <a:r>
              <a:rPr lang="en-US" baseline="0" dirty="0"/>
              <a:t>, has been shown to be a regular symptom of behavioral stress. However, it is not a pathological condition in all cases, with nail biting among healthy children found  to be temporary and irregular ( </a:t>
            </a:r>
            <a:r>
              <a:rPr lang="en-US" baseline="0" dirty="0" err="1"/>
              <a:t>Ghanizadeh</a:t>
            </a:r>
            <a:r>
              <a:rPr lang="en-US" baseline="0" dirty="0"/>
              <a:t>, 2011).  </a:t>
            </a:r>
            <a:r>
              <a:rPr lang="en-US" baseline="0" dirty="0" err="1"/>
              <a:t>Ghanizadeh</a:t>
            </a:r>
            <a:r>
              <a:rPr lang="en-US" baseline="0" dirty="0"/>
              <a:t> (2011) found that </a:t>
            </a:r>
            <a:r>
              <a:rPr lang="en-US" sz="1200" b="0" i="0" kern="1200" dirty="0">
                <a:solidFill>
                  <a:schemeClr val="tx1"/>
                </a:solidFill>
                <a:effectLst/>
                <a:latin typeface="+mn-lt"/>
                <a:ea typeface="+mn-ea"/>
                <a:cs typeface="+mn-cs"/>
              </a:rPr>
              <a:t>the parents or other family members feel shame from the behavior of their children or siblings</a:t>
            </a:r>
            <a:r>
              <a:rPr lang="en-US" sz="1200" b="0" i="0" kern="1200" baseline="0" dirty="0">
                <a:solidFill>
                  <a:schemeClr val="tx1"/>
                </a:solidFill>
                <a:effectLst/>
                <a:latin typeface="+mn-lt"/>
                <a:ea typeface="+mn-ea"/>
                <a:cs typeface="+mn-cs"/>
              </a:rPr>
              <a:t> who bit their nails, and</a:t>
            </a:r>
            <a:r>
              <a:rPr lang="en-US" sz="1200" b="0" i="0" kern="1200" dirty="0">
                <a:solidFill>
                  <a:schemeClr val="tx1"/>
                </a:solidFill>
                <a:effectLst/>
                <a:latin typeface="+mn-lt"/>
                <a:ea typeface="+mn-ea"/>
                <a:cs typeface="+mn-cs"/>
              </a:rPr>
              <a:t> that</a:t>
            </a:r>
            <a:r>
              <a:rPr lang="en-US" sz="1200" b="0" i="0" kern="1200" baseline="0" dirty="0">
                <a:solidFill>
                  <a:schemeClr val="tx1"/>
                </a:solidFill>
                <a:effectLst/>
                <a:latin typeface="+mn-lt"/>
                <a:ea typeface="+mn-ea"/>
                <a:cs typeface="+mn-cs"/>
              </a:rPr>
              <a:t> t</a:t>
            </a:r>
            <a:r>
              <a:rPr lang="en-US" sz="1200" b="0" i="0" kern="1200" dirty="0">
                <a:solidFill>
                  <a:schemeClr val="tx1"/>
                </a:solidFill>
                <a:effectLst/>
                <a:latin typeface="+mn-lt"/>
                <a:ea typeface="+mn-ea"/>
                <a:cs typeface="+mn-cs"/>
              </a:rPr>
              <a:t>he children or adults with NB might be laughed at or stigmatized by others. While some suggest that nail biting may reduce anxiety, research in support of this is insufficient.</a:t>
            </a:r>
            <a:endParaRPr lang="en-US" dirty="0"/>
          </a:p>
        </p:txBody>
      </p:sp>
      <p:sp>
        <p:nvSpPr>
          <p:cNvPr id="4" name="Slide Number Placeholder 3"/>
          <p:cNvSpPr>
            <a:spLocks noGrp="1"/>
          </p:cNvSpPr>
          <p:nvPr>
            <p:ph type="sldNum" sz="quarter" idx="10"/>
          </p:nvPr>
        </p:nvSpPr>
        <p:spPr/>
        <p:txBody>
          <a:bodyPr/>
          <a:lstStyle/>
          <a:p>
            <a:fld id="{406800B0-2272-4C76-93A5-B5E762C8BF3E}" type="slidenum">
              <a:rPr lang="en-US" smtClean="0"/>
              <a:t>6</a:t>
            </a:fld>
            <a:endParaRPr lang="en-US" dirty="0"/>
          </a:p>
        </p:txBody>
      </p:sp>
    </p:spTree>
    <p:extLst>
      <p:ext uri="{BB962C8B-B14F-4D97-AF65-F5344CB8AC3E}">
        <p14:creationId xmlns:p14="http://schemas.microsoft.com/office/powerpoint/2010/main" val="840974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Symptoms</a:t>
            </a:r>
            <a:r>
              <a:rPr lang="en-US" baseline="0" dirty="0"/>
              <a:t> of cognitive stress include </a:t>
            </a:r>
            <a:r>
              <a:rPr lang="en-US" sz="1200" b="0" i="0" kern="1200" baseline="0" dirty="0">
                <a:solidFill>
                  <a:schemeClr val="tx1"/>
                </a:solidFill>
                <a:effectLst/>
                <a:latin typeface="+mn-lt"/>
                <a:ea typeface="+mn-ea"/>
                <a:cs typeface="+mn-cs"/>
              </a:rPr>
              <a:t>c</a:t>
            </a:r>
            <a:r>
              <a:rPr lang="en-US" sz="1200" b="0" i="0" kern="1200" dirty="0">
                <a:solidFill>
                  <a:schemeClr val="tx1"/>
                </a:solidFill>
                <a:effectLst/>
                <a:latin typeface="+mn-lt"/>
                <a:ea typeface="+mn-ea"/>
                <a:cs typeface="+mn-cs"/>
              </a:rPr>
              <a:t>onstant worrying,</a:t>
            </a:r>
            <a:r>
              <a:rPr lang="en-US" sz="1200" b="0" i="0" kern="1200" baseline="0" dirty="0">
                <a:solidFill>
                  <a:schemeClr val="tx1"/>
                </a:solidFill>
                <a:effectLst/>
                <a:latin typeface="+mn-lt"/>
                <a:ea typeface="+mn-ea"/>
                <a:cs typeface="+mn-cs"/>
              </a:rPr>
              <a:t>  r</a:t>
            </a:r>
            <a:r>
              <a:rPr lang="en-US" sz="1200" b="0" i="0" kern="1200" dirty="0">
                <a:solidFill>
                  <a:schemeClr val="tx1"/>
                </a:solidFill>
                <a:effectLst/>
                <a:latin typeface="+mn-lt"/>
                <a:ea typeface="+mn-ea"/>
                <a:cs typeface="+mn-cs"/>
              </a:rPr>
              <a:t>acing thoughts,</a:t>
            </a:r>
            <a:r>
              <a:rPr lang="en-US" sz="1200" b="0" i="0" kern="1200" baseline="0" dirty="0">
                <a:solidFill>
                  <a:schemeClr val="tx1"/>
                </a:solidFill>
                <a:effectLst/>
                <a:latin typeface="+mn-lt"/>
                <a:ea typeface="+mn-ea"/>
                <a:cs typeface="+mn-cs"/>
              </a:rPr>
              <a:t> f</a:t>
            </a:r>
            <a:r>
              <a:rPr lang="en-US" sz="1200" b="0" i="0" kern="1200" dirty="0">
                <a:solidFill>
                  <a:schemeClr val="tx1"/>
                </a:solidFill>
                <a:effectLst/>
                <a:latin typeface="+mn-lt"/>
                <a:ea typeface="+mn-ea"/>
                <a:cs typeface="+mn-cs"/>
              </a:rPr>
              <a:t>orgetfulness and disorganization</a:t>
            </a:r>
            <a:r>
              <a:rPr lang="en-US" sz="1200" b="0" i="0" kern="1200" baseline="0" dirty="0">
                <a:solidFill>
                  <a:schemeClr val="tx1"/>
                </a:solidFill>
                <a:effectLst/>
                <a:latin typeface="+mn-lt"/>
                <a:ea typeface="+mn-ea"/>
                <a:cs typeface="+mn-cs"/>
              </a:rPr>
              <a:t>, i</a:t>
            </a:r>
            <a:r>
              <a:rPr lang="en-US" sz="1200" b="0" i="0" kern="1200" dirty="0">
                <a:solidFill>
                  <a:schemeClr val="tx1"/>
                </a:solidFill>
                <a:effectLst/>
                <a:latin typeface="+mn-lt"/>
                <a:ea typeface="+mn-ea"/>
                <a:cs typeface="+mn-cs"/>
              </a:rPr>
              <a:t>nability to focus,</a:t>
            </a:r>
            <a:r>
              <a:rPr lang="en-US" sz="1200" b="0" i="0" kern="1200" baseline="0" dirty="0">
                <a:solidFill>
                  <a:schemeClr val="tx1"/>
                </a:solidFill>
                <a:effectLst/>
                <a:latin typeface="+mn-lt"/>
                <a:ea typeface="+mn-ea"/>
                <a:cs typeface="+mn-cs"/>
              </a:rPr>
              <a:t> p</a:t>
            </a:r>
            <a:r>
              <a:rPr lang="en-US" sz="1200" b="0" i="0" kern="1200" dirty="0">
                <a:solidFill>
                  <a:schemeClr val="tx1"/>
                </a:solidFill>
                <a:effectLst/>
                <a:latin typeface="+mn-lt"/>
                <a:ea typeface="+mn-ea"/>
                <a:cs typeface="+mn-cs"/>
              </a:rPr>
              <a:t>oor judgment</a:t>
            </a:r>
            <a:r>
              <a:rPr lang="en-US" sz="1200" b="0" i="0" kern="1200" baseline="0" dirty="0">
                <a:solidFill>
                  <a:schemeClr val="tx1"/>
                </a:solidFill>
                <a:effectLst/>
                <a:latin typeface="+mn-lt"/>
                <a:ea typeface="+mn-ea"/>
                <a:cs typeface="+mn-cs"/>
              </a:rPr>
              <a:t> and b</a:t>
            </a:r>
            <a:r>
              <a:rPr lang="en-US" sz="1200" b="0" i="0" kern="1200" dirty="0">
                <a:solidFill>
                  <a:schemeClr val="tx1"/>
                </a:solidFill>
                <a:effectLst/>
                <a:latin typeface="+mn-lt"/>
                <a:ea typeface="+mn-ea"/>
                <a:cs typeface="+mn-cs"/>
              </a:rPr>
              <a:t>eing pessimistic.</a:t>
            </a:r>
            <a:r>
              <a:rPr lang="en-US" sz="1200" b="0" i="0" kern="1200" baseline="0" dirty="0">
                <a:solidFill>
                  <a:schemeClr val="tx1"/>
                </a:solidFill>
                <a:effectLst/>
                <a:latin typeface="+mn-lt"/>
                <a:ea typeface="+mn-ea"/>
                <a:cs typeface="+mn-cs"/>
              </a:rPr>
              <a:t> </a:t>
            </a:r>
          </a:p>
          <a:p>
            <a:r>
              <a:rPr lang="en-US" sz="1200" b="0" i="0" kern="1200" baseline="0" dirty="0">
                <a:solidFill>
                  <a:schemeClr val="tx1"/>
                </a:solidFill>
                <a:effectLst/>
                <a:latin typeface="+mn-lt"/>
                <a:ea typeface="+mn-ea"/>
                <a:cs typeface="+mn-cs"/>
              </a:rPr>
              <a:t>Identity confusion in people can manifest in people </a:t>
            </a:r>
            <a:r>
              <a:rPr lang="en-US" sz="1200" b="0" i="0" kern="1200" dirty="0">
                <a:solidFill>
                  <a:schemeClr val="tx1"/>
                </a:solidFill>
                <a:effectLst/>
                <a:latin typeface="+mn-lt"/>
                <a:ea typeface="+mn-ea"/>
                <a:cs typeface="+mn-cs"/>
              </a:rPr>
              <a:t>having trouble defining the things that interest them in life, or their political or religious or social viewpoints, or their sexual orientation, or their professional ambitions. In addition to these apparent alterations, the person may experience distortions in time, place, and situation. It can be brought about by cognitive stress, which affects</a:t>
            </a:r>
            <a:r>
              <a:rPr lang="en-US" sz="1200" b="0" i="0" kern="1200" baseline="0" dirty="0">
                <a:solidFill>
                  <a:schemeClr val="tx1"/>
                </a:solidFill>
                <a:effectLst/>
                <a:latin typeface="+mn-lt"/>
                <a:ea typeface="+mn-ea"/>
                <a:cs typeface="+mn-cs"/>
              </a:rPr>
              <a:t> the mental wellbeing of a person.</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06800B0-2272-4C76-93A5-B5E762C8BF3E}" type="slidenum">
              <a:rPr lang="en-US" smtClean="0"/>
              <a:t>7</a:t>
            </a:fld>
            <a:endParaRPr lang="en-US" dirty="0"/>
          </a:p>
        </p:txBody>
      </p:sp>
    </p:spTree>
    <p:extLst>
      <p:ext uri="{BB962C8B-B14F-4D97-AF65-F5344CB8AC3E}">
        <p14:creationId xmlns:p14="http://schemas.microsoft.com/office/powerpoint/2010/main" val="998802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Robert</a:t>
            </a:r>
            <a:r>
              <a:rPr lang="en-US" baseline="0" dirty="0"/>
              <a:t> </a:t>
            </a:r>
            <a:r>
              <a:rPr lang="en-US" baseline="0" dirty="0" err="1"/>
              <a:t>Sapolsky</a:t>
            </a:r>
            <a:r>
              <a:rPr lang="en-US" baseline="0" dirty="0"/>
              <a:t> (2012) in a video recorded speech explains the circumstances under which stress can be good. First, he states that humans love stress in just the right amounts that allow us to surrender control while still being in a safe context. He uses an example of a horror movie or a roller coaster ride, both of which are uncomfortable scenarios but can be used in enjoyment. He also adds that for stress to be good, it has to be in moderate levels and transient in nature. </a:t>
            </a:r>
          </a:p>
          <a:p>
            <a:r>
              <a:rPr lang="en-US" baseline="0" dirty="0"/>
              <a:t>Furthermore, MacMillan (2014) shows that stress can have positive effects. For starters, she shows that immunity can be improved by mild stress, deriving this from a documented Stanford study. Also, she adds that stress can make one more resilient for instance in NAVY Seal training, in addition to motivating one towards success. Finally,  she shows that child development can be enhanced by moderate stress, with a 2006 John Hopkins study finding that </a:t>
            </a:r>
            <a:r>
              <a:rPr lang="en-US" sz="1200" b="0" i="0" kern="1200" dirty="0">
                <a:solidFill>
                  <a:schemeClr val="tx1"/>
                </a:solidFill>
                <a:effectLst/>
                <a:latin typeface="+mn-lt"/>
                <a:ea typeface="+mn-ea"/>
                <a:cs typeface="+mn-cs"/>
              </a:rPr>
              <a:t>most children of women who reported mild to moderate stress levels during pregnancy showed </a:t>
            </a:r>
            <a:r>
              <a:rPr lang="en-US" sz="1200" b="0" i="0" u="none" strike="noStrike" kern="1200" dirty="0">
                <a:solidFill>
                  <a:schemeClr val="tx1"/>
                </a:solidFill>
                <a:effectLst/>
                <a:latin typeface="+mn-lt"/>
                <a:ea typeface="+mn-ea"/>
                <a:cs typeface="+mn-cs"/>
              </a:rPr>
              <a:t>greater motor</a:t>
            </a:r>
            <a:r>
              <a:rPr lang="en-US" sz="1200" b="0" i="0" u="none" strike="noStrike" kern="1200" baseline="0" dirty="0">
                <a:solidFill>
                  <a:schemeClr val="tx1"/>
                </a:solidFill>
                <a:effectLst/>
                <a:latin typeface="+mn-lt"/>
                <a:ea typeface="+mn-ea"/>
                <a:cs typeface="+mn-cs"/>
              </a:rPr>
              <a:t> and developmental skills </a:t>
            </a:r>
            <a:r>
              <a:rPr lang="en-US" sz="1200" b="0" i="0" u="none" kern="1200" dirty="0">
                <a:solidFill>
                  <a:schemeClr val="tx1"/>
                </a:solidFill>
                <a:effectLst/>
                <a:latin typeface="+mn-lt"/>
                <a:ea typeface="+mn-ea"/>
                <a:cs typeface="+mn-cs"/>
              </a:rPr>
              <a:t>by </a:t>
            </a:r>
            <a:r>
              <a:rPr lang="en-US" sz="1200" b="0" i="0" kern="1200" dirty="0">
                <a:solidFill>
                  <a:schemeClr val="tx1"/>
                </a:solidFill>
                <a:effectLst/>
                <a:latin typeface="+mn-lt"/>
                <a:ea typeface="+mn-ea"/>
                <a:cs typeface="+mn-cs"/>
              </a:rPr>
              <a:t>age 2 than those of unstressed mothers</a:t>
            </a:r>
            <a:endParaRPr lang="en-US" dirty="0"/>
          </a:p>
        </p:txBody>
      </p:sp>
      <p:sp>
        <p:nvSpPr>
          <p:cNvPr id="4" name="Slide Number Placeholder 3"/>
          <p:cNvSpPr>
            <a:spLocks noGrp="1"/>
          </p:cNvSpPr>
          <p:nvPr>
            <p:ph type="sldNum" sz="quarter" idx="10"/>
          </p:nvPr>
        </p:nvSpPr>
        <p:spPr/>
        <p:txBody>
          <a:bodyPr/>
          <a:lstStyle/>
          <a:p>
            <a:fld id="{406800B0-2272-4C76-93A5-B5E762C8BF3E}" type="slidenum">
              <a:rPr lang="en-US" smtClean="0"/>
              <a:t>8</a:t>
            </a:fld>
            <a:endParaRPr lang="en-US" dirty="0"/>
          </a:p>
        </p:txBody>
      </p:sp>
    </p:spTree>
    <p:extLst>
      <p:ext uri="{BB962C8B-B14F-4D97-AF65-F5344CB8AC3E}">
        <p14:creationId xmlns:p14="http://schemas.microsoft.com/office/powerpoint/2010/main" val="610807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management refers to practices intended</a:t>
            </a:r>
            <a:r>
              <a:rPr lang="en-US" baseline="0" dirty="0"/>
              <a:t> to help people deal with factors that create stress in their lives. Stress management has several benefits, some of which include an improved ability to focus due to better mental clarity, a betterment of physical health and helping one stabilize their emotions to maintain a general state of happiness and life satisfaction. Brown (2020) proposes a framework for creating a stress management plan. This first demands an understanding of how one responds to stress, followed by identification  of the stressors in one’s life. People experience stress from different perspectives with varying degrees. The biggest sources of stress in life are generally work, relationships or illnesses. Next, one is required to identify the stress signals that show up, and these are the symptoms of stress such as headaches, confusion and fidgeting. Furthermore, the stressors should be categorized based on whether they have a long or short term effect, as this is seen to be important in mental stress, which gets worse over time if not dealt with. For instance, a long term stressor such as a bad marriage might necessitate marriage counseling, while a short term stressor such as a small injury should not need as much attention. Finally, positive stressors should be identified, and an effort made to enhance them. For instance, if one enjoys horror movies, this habit should b e made more regular but not repeated too much. The negative stressors should be determined with a view to eliminate them. From these, a stress management plan can be devised. </a:t>
            </a:r>
          </a:p>
          <a:p>
            <a:r>
              <a:rPr lang="en-US" baseline="0" dirty="0"/>
              <a:t>For a personal example, school is the biggest source of stress in my life at the moment. This is because it requires various skills such as learning skills and critical thinking, in addition to social skills and many more. Since it  lasts over a number of years, it can be classified as a long term source of stress, with short term stresses arising from daily challenges and assignments. While it can be a negative stress sometimes since it sometimes creates feelings of self doubt and frustration, daily interaction with fellow students is a source of positive stress.</a:t>
            </a:r>
            <a:endParaRPr lang="en-US" dirty="0"/>
          </a:p>
        </p:txBody>
      </p:sp>
      <p:sp>
        <p:nvSpPr>
          <p:cNvPr id="4" name="Slide Number Placeholder 3"/>
          <p:cNvSpPr>
            <a:spLocks noGrp="1"/>
          </p:cNvSpPr>
          <p:nvPr>
            <p:ph type="sldNum" sz="quarter" idx="10"/>
          </p:nvPr>
        </p:nvSpPr>
        <p:spPr/>
        <p:txBody>
          <a:bodyPr/>
          <a:lstStyle/>
          <a:p>
            <a:fld id="{406800B0-2272-4C76-93A5-B5E762C8BF3E}" type="slidenum">
              <a:rPr lang="en-US" smtClean="0"/>
              <a:t>9</a:t>
            </a:fld>
            <a:endParaRPr lang="en-US" dirty="0"/>
          </a:p>
        </p:txBody>
      </p:sp>
    </p:spTree>
    <p:extLst>
      <p:ext uri="{BB962C8B-B14F-4D97-AF65-F5344CB8AC3E}">
        <p14:creationId xmlns:p14="http://schemas.microsoft.com/office/powerpoint/2010/main" val="622409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After a clear understanding of how stress</a:t>
            </a:r>
            <a:r>
              <a:rPr lang="en-US" baseline="0" dirty="0"/>
              <a:t> influences mental and physical wellbeing, a stress management action plan can be created. Following identification of positive and negative stress sources, one can come up with specific actions that eliminate negative stress and promote positive stress. This approach prioritizes self care. Brown (2020) classifies stress management actions into three categories. These are: A</a:t>
            </a:r>
            <a:r>
              <a:rPr lang="en-US" sz="1200" b="0" i="0" kern="1200" dirty="0">
                <a:solidFill>
                  <a:schemeClr val="tx1"/>
                </a:solidFill>
                <a:effectLst/>
                <a:latin typeface="+mn-lt"/>
                <a:ea typeface="+mn-ea"/>
                <a:cs typeface="+mn-cs"/>
              </a:rPr>
              <a:t>ction Orientated Approaches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used to take action to change a stressful situation, Emotion-oriented approaches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used to change the way we perceive a stressful situation and Acceptance-oriented approaches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used for dealing with stressful situations you can’t control. Action oriented ones include assertiveness,</a:t>
            </a:r>
            <a:r>
              <a:rPr lang="en-US" sz="1200" b="0" i="0" kern="1200" baseline="0" dirty="0">
                <a:solidFill>
                  <a:schemeClr val="tx1"/>
                </a:solidFill>
                <a:effectLst/>
                <a:latin typeface="+mn-lt"/>
                <a:ea typeface="+mn-ea"/>
                <a:cs typeface="+mn-cs"/>
              </a:rPr>
              <a:t> time management and creating of boundaries. Emotion oriented steps include affirmations and cognitive restructuring while Acceptance- oriented steps include meditation, sleep, diet and exercise. </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06800B0-2272-4C76-93A5-B5E762C8BF3E}" type="slidenum">
              <a:rPr lang="en-US" smtClean="0"/>
              <a:t>10</a:t>
            </a:fld>
            <a:endParaRPr lang="en-US" dirty="0"/>
          </a:p>
        </p:txBody>
      </p:sp>
    </p:spTree>
    <p:extLst>
      <p:ext uri="{BB962C8B-B14F-4D97-AF65-F5344CB8AC3E}">
        <p14:creationId xmlns:p14="http://schemas.microsoft.com/office/powerpoint/2010/main" val="2720229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stress can have negative</a:t>
            </a:r>
            <a:r>
              <a:rPr lang="en-US" baseline="0" dirty="0"/>
              <a:t> effects on mental and physical wellbeing of a person. However, the right amount of stress can elicit positive effects in people, such as when stress is experienced in a safe context. A stress management action plan is therefore necessary to identify the sources of negative and positive stresses in one’s life. Consequently, ways that eliminate negative stresses and promote positive ones can be decided. This is in order to promote mental and physical wellbeing in a person.</a:t>
            </a:r>
            <a:endParaRPr lang="en-US" dirty="0"/>
          </a:p>
        </p:txBody>
      </p:sp>
      <p:sp>
        <p:nvSpPr>
          <p:cNvPr id="4" name="Slide Number Placeholder 3"/>
          <p:cNvSpPr>
            <a:spLocks noGrp="1"/>
          </p:cNvSpPr>
          <p:nvPr>
            <p:ph type="sldNum" sz="quarter" idx="10"/>
          </p:nvPr>
        </p:nvSpPr>
        <p:spPr/>
        <p:txBody>
          <a:bodyPr/>
          <a:lstStyle/>
          <a:p>
            <a:fld id="{406800B0-2272-4C76-93A5-B5E762C8BF3E}" type="slidenum">
              <a:rPr lang="en-US" smtClean="0"/>
              <a:t>11</a:t>
            </a:fld>
            <a:endParaRPr lang="en-US" dirty="0"/>
          </a:p>
        </p:txBody>
      </p:sp>
    </p:spTree>
    <p:extLst>
      <p:ext uri="{BB962C8B-B14F-4D97-AF65-F5344CB8AC3E}">
        <p14:creationId xmlns:p14="http://schemas.microsoft.com/office/powerpoint/2010/main" val="10640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3154454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2483689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1260184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1807386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2654460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2971168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3190079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109775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318775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1986726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357BE42-BF50-4013-B313-F46A769F23EF}" type="slidenum">
              <a:rPr lang="en-US" smtClean="0"/>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43075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3190246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357BE42-BF50-4013-B313-F46A769F23EF}" type="slidenum">
              <a:rPr lang="en-US" smtClean="0"/>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14961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548218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2100635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3A981A-1131-4D59-B6B2-A21A0A9AEFB1}" type="datetimeFigureOut">
              <a:rPr lang="en-US" smtClean="0"/>
              <a:t>11/23/2020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57BE42-BF50-4013-B313-F46A769F23EF}" type="slidenum">
              <a:rPr lang="en-US" smtClean="0"/>
              <a:t>‹#›</a:t>
            </a:fld>
            <a:endParaRPr lang="en-US" dirty="0"/>
          </a:p>
        </p:txBody>
      </p:sp>
    </p:spTree>
    <p:extLst>
      <p:ext uri="{BB962C8B-B14F-4D97-AF65-F5344CB8AC3E}">
        <p14:creationId xmlns:p14="http://schemas.microsoft.com/office/powerpoint/2010/main" val="4071483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A13A981A-1131-4D59-B6B2-A21A0A9AEFB1}" type="datetimeFigureOut">
              <a:rPr lang="en-US" smtClean="0"/>
              <a:t>11/23/2020</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F357BE42-BF50-4013-B313-F46A769F23EF}" type="slidenum">
              <a:rPr lang="en-US" smtClean="0"/>
              <a:t>‹#›</a:t>
            </a:fld>
            <a:endParaRPr lang="en-US" dirty="0"/>
          </a:p>
        </p:txBody>
      </p:sp>
    </p:spTree>
    <p:extLst>
      <p:ext uri="{BB962C8B-B14F-4D97-AF65-F5344CB8AC3E}">
        <p14:creationId xmlns:p14="http://schemas.microsoft.com/office/powerpoint/2010/main" val="28599972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lideshare.net/LoshyChandran/stress-management-loshy" TargetMode="External"/><Relationship Id="rId2" Type="http://schemas.openxmlformats.org/officeDocument/2006/relationships/hyperlink" Target="https://positivepsychology.com/stress-management-techniques-tips-burn-out/" TargetMode="External"/><Relationship Id="rId1" Type="http://schemas.openxmlformats.org/officeDocument/2006/relationships/slideLayout" Target="../slideLayouts/slideLayout2.xml"/><Relationship Id="rId5" Type="http://schemas.openxmlformats.org/officeDocument/2006/relationships/hyperlink" Target="https://www.facebook.com/AvisenaSpecialist/posts/being-stuck-at-home-during-rmo-may-lead-to-stress-and-burnout-check-on-how-well-/678734486206230/" TargetMode="External"/><Relationship Id="rId4" Type="http://schemas.openxmlformats.org/officeDocument/2006/relationships/hyperlink" Target="https://www.mentalhelp.net/blogs/types-of-stress-and-their-symptom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health.com/condition/stress/5-weird-ways-stress-can-actually-be-good-for-you" TargetMode="External"/><Relationship Id="rId7" Type="http://schemas.openxmlformats.org/officeDocument/2006/relationships/hyperlink" Target="https://www.psychreg.org/types-of-stress/" TargetMode="External"/><Relationship Id="rId2" Type="http://schemas.openxmlformats.org/officeDocument/2006/relationships/hyperlink" Target="https://www.facebook.com/whowpro/posts/these-are-the-physical-signs-of-stress-headache-loss-of-hunger-lump-in-throat-he/1588552021315887/" TargetMode="External"/><Relationship Id="rId1" Type="http://schemas.openxmlformats.org/officeDocument/2006/relationships/slideLayout" Target="../slideLayouts/slideLayout2.xml"/><Relationship Id="rId6" Type="http://schemas.openxmlformats.org/officeDocument/2006/relationships/hyperlink" Target="https://www.youtube.com/watch?v=-yLKj62B0_Y" TargetMode="External"/><Relationship Id="rId5" Type="http://schemas.openxmlformats.org/officeDocument/2006/relationships/hyperlink" Target="https://my.clevelandclinic.org/health/articles/11874-stress#:~:text=Stress%20is%20the%20body's%20reaction,your%20body%2C%20and%20your%20thoughts" TargetMode="External"/><Relationship Id="rId4" Type="http://schemas.openxmlformats.org/officeDocument/2006/relationships/hyperlink" Target="https://www.youtube.com/watch?v=6x9zxSCYbV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066800"/>
            <a:ext cx="7772400" cy="1371600"/>
          </a:xfrm>
        </p:spPr>
        <p:txBody>
          <a:bodyPr>
            <a:normAutofit/>
          </a:bodyPr>
          <a:lstStyle/>
          <a:p>
            <a:pPr algn="ctr"/>
            <a:r>
              <a:rPr lang="en-US" sz="3200" dirty="0">
                <a:solidFill>
                  <a:srgbClr val="0070C0"/>
                </a:solidFill>
                <a:latin typeface="Times New Roman" pitchFamily="18" charset="0"/>
                <a:cs typeface="Times New Roman" pitchFamily="18" charset="0"/>
              </a:rPr>
              <a:t>ATEGORIES OF STRESS AND STRESS MANAGEMENT ACTION PLAN</a:t>
            </a:r>
          </a:p>
        </p:txBody>
      </p:sp>
      <p:sp>
        <p:nvSpPr>
          <p:cNvPr id="4" name="Subtitle 3"/>
          <p:cNvSpPr>
            <a:spLocks noGrp="1"/>
          </p:cNvSpPr>
          <p:nvPr>
            <p:ph type="subTitle" idx="1"/>
          </p:nvPr>
        </p:nvSpPr>
        <p:spPr>
          <a:xfrm>
            <a:off x="713678" y="2667000"/>
            <a:ext cx="7772400" cy="1667615"/>
          </a:xfrm>
        </p:spPr>
        <p:txBody>
          <a:bodyPr>
            <a:normAutofit/>
          </a:bodyPr>
          <a:lstStyle/>
          <a:p>
            <a:pPr algn="ctr"/>
            <a:r>
              <a:rPr lang="en-US" sz="28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Student’s Name</a:t>
            </a:r>
          </a:p>
          <a:p>
            <a:pPr algn="ctr"/>
            <a:r>
              <a:rPr lang="en-US" sz="2800"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Institutional Affiliations</a:t>
            </a:r>
          </a:p>
        </p:txBody>
      </p:sp>
    </p:spTree>
    <p:extLst>
      <p:ext uri="{BB962C8B-B14F-4D97-AF65-F5344CB8AC3E}">
        <p14:creationId xmlns:p14="http://schemas.microsoft.com/office/powerpoint/2010/main" val="589819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pPr algn="ctr"/>
            <a:r>
              <a:rPr lang="en-US" sz="3200" u="sng" dirty="0">
                <a:solidFill>
                  <a:srgbClr val="002060"/>
                </a:solidFill>
                <a:latin typeface="Times New Roman" pitchFamily="18" charset="0"/>
                <a:cs typeface="Times New Roman" pitchFamily="18" charset="0"/>
              </a:rPr>
              <a:t>Introduction</a:t>
            </a:r>
          </a:p>
        </p:txBody>
      </p:sp>
      <p:sp>
        <p:nvSpPr>
          <p:cNvPr id="3" name="Content Placeholder 2"/>
          <p:cNvSpPr>
            <a:spLocks noGrp="1"/>
          </p:cNvSpPr>
          <p:nvPr>
            <p:ph idx="1"/>
          </p:nvPr>
        </p:nvSpPr>
        <p:spPr>
          <a:xfrm>
            <a:off x="1219200" y="838200"/>
            <a:ext cx="7467600" cy="5562600"/>
          </a:xfrm>
        </p:spPr>
        <p:txBody>
          <a:bodyPr>
            <a:normAutofit lnSpcReduction="10000"/>
          </a:bodyPr>
          <a:lstStyle/>
          <a:p>
            <a:pPr>
              <a:lnSpc>
                <a:spcPct val="150000"/>
              </a:lnSpc>
            </a:pPr>
            <a:r>
              <a:rPr lang="en-US" sz="1800" dirty="0">
                <a:latin typeface="Times New Roman" pitchFamily="18" charset="0"/>
                <a:cs typeface="Times New Roman" pitchFamily="18" charset="0"/>
              </a:rPr>
              <a:t> </a:t>
            </a:r>
            <a:r>
              <a:rPr lang="en-US" sz="2400" dirty="0">
                <a:latin typeface="Times New Roman" pitchFamily="18" charset="0"/>
                <a:cs typeface="Times New Roman" pitchFamily="18" charset="0"/>
              </a:rPr>
              <a:t>The areas sections covered in this in this Presentation are:</a:t>
            </a:r>
          </a:p>
          <a:p>
            <a:pPr lvl="3">
              <a:lnSpc>
                <a:spcPct val="150000"/>
              </a:lnSpc>
              <a:buFont typeface="Arial" pitchFamily="34" charset="0"/>
              <a:buChar char="•"/>
            </a:pPr>
            <a:r>
              <a:rPr lang="en-US" sz="2400" dirty="0">
                <a:latin typeface="Times New Roman" pitchFamily="18" charset="0"/>
                <a:cs typeface="Times New Roman" pitchFamily="18" charset="0"/>
              </a:rPr>
              <a:t>Definition of stress </a:t>
            </a:r>
          </a:p>
          <a:p>
            <a:pPr lvl="3">
              <a:lnSpc>
                <a:spcPct val="150000"/>
              </a:lnSpc>
              <a:buFont typeface="Arial" pitchFamily="34" charset="0"/>
              <a:buChar char="•"/>
            </a:pPr>
            <a:r>
              <a:rPr lang="en-US" sz="2400" dirty="0">
                <a:latin typeface="Times New Roman" pitchFamily="18" charset="0"/>
                <a:cs typeface="Times New Roman" pitchFamily="18" charset="0"/>
              </a:rPr>
              <a:t> 4 types of stress</a:t>
            </a:r>
          </a:p>
          <a:p>
            <a:pPr lvl="3">
              <a:lnSpc>
                <a:spcPct val="150000"/>
              </a:lnSpc>
              <a:buFont typeface="Arial" pitchFamily="34" charset="0"/>
              <a:buChar char="•"/>
            </a:pPr>
            <a:r>
              <a:rPr lang="en-US" sz="2400" dirty="0">
                <a:latin typeface="Times New Roman" pitchFamily="18" charset="0"/>
                <a:cs typeface="Times New Roman" pitchFamily="18" charset="0"/>
              </a:rPr>
              <a:t> How stress can be positive</a:t>
            </a:r>
          </a:p>
          <a:p>
            <a:pPr lvl="3">
              <a:lnSpc>
                <a:spcPct val="150000"/>
              </a:lnSpc>
              <a:buFont typeface="Arial" pitchFamily="34" charset="0"/>
              <a:buChar char="•"/>
            </a:pPr>
            <a:r>
              <a:rPr lang="en-US" sz="2400" dirty="0">
                <a:latin typeface="Times New Roman" pitchFamily="18" charset="0"/>
                <a:cs typeface="Times New Roman" pitchFamily="18" charset="0"/>
              </a:rPr>
              <a:t> Action plan for stress management</a:t>
            </a:r>
          </a:p>
          <a:p>
            <a:pPr lvl="3">
              <a:lnSpc>
                <a:spcPct val="150000"/>
              </a:lnSpc>
              <a:buFont typeface="Arial" pitchFamily="34" charset="0"/>
              <a:buChar char="•"/>
            </a:pPr>
            <a:r>
              <a:rPr lang="en-US" sz="2400" dirty="0">
                <a:latin typeface="Times New Roman" pitchFamily="18" charset="0"/>
                <a:cs typeface="Times New Roman" pitchFamily="18" charset="0"/>
              </a:rPr>
              <a:t> Practical stress management action plan application</a:t>
            </a:r>
          </a:p>
          <a:p>
            <a:pPr lvl="3">
              <a:lnSpc>
                <a:spcPct val="150000"/>
              </a:lnSpc>
              <a:buFont typeface="Arial" pitchFamily="34" charset="0"/>
              <a:buChar char="•"/>
            </a:pPr>
            <a:r>
              <a:rPr lang="en-US" sz="2400" dirty="0">
                <a:latin typeface="Times New Roman" pitchFamily="18" charset="0"/>
                <a:cs typeface="Times New Roman" pitchFamily="18" charset="0"/>
              </a:rPr>
              <a:t> Conclusion</a:t>
            </a:r>
          </a:p>
        </p:txBody>
      </p:sp>
    </p:spTree>
    <p:extLst>
      <p:ext uri="{BB962C8B-B14F-4D97-AF65-F5344CB8AC3E}">
        <p14:creationId xmlns:p14="http://schemas.microsoft.com/office/powerpoint/2010/main" val="3164417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F9EE37-D7F6-EC40-8C7F-1AA200A32698}"/>
              </a:ext>
            </a:extLst>
          </p:cNvPr>
          <p:cNvSpPr>
            <a:spLocks noGrp="1"/>
          </p:cNvSpPr>
          <p:nvPr>
            <p:ph type="title"/>
          </p:nvPr>
        </p:nvSpPr>
        <p:spPr>
          <a:xfrm>
            <a:off x="457200" y="152400"/>
            <a:ext cx="8229600" cy="533400"/>
          </a:xfrm>
        </p:spPr>
        <p:txBody>
          <a:bodyPr>
            <a:noAutofit/>
          </a:bodyPr>
          <a:lstStyle/>
          <a:p>
            <a:pPr algn="ctr"/>
            <a:r>
              <a:rPr lang="en-GB" sz="3200" u="sng" dirty="0">
                <a:solidFill>
                  <a:srgbClr val="002060"/>
                </a:solidFill>
                <a:latin typeface="Times New Roman" panose="02020603050405020304" pitchFamily="18" charset="0"/>
                <a:cs typeface="Times New Roman" panose="02020603050405020304" pitchFamily="18" charset="0"/>
              </a:rPr>
              <a:t>Definition of Stress and List of the Types</a:t>
            </a:r>
            <a:endParaRPr lang="en-US" sz="3200" u="sng" dirty="0">
              <a:solidFill>
                <a:srgbClr val="002060"/>
              </a:solidFill>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id="{58F09669-B3BB-4547-AFC4-1DF19E430549}"/>
              </a:ext>
            </a:extLst>
          </p:cNvPr>
          <p:cNvSpPr>
            <a:spLocks noGrp="1"/>
          </p:cNvSpPr>
          <p:nvPr>
            <p:ph idx="1"/>
          </p:nvPr>
        </p:nvSpPr>
        <p:spPr>
          <a:xfrm>
            <a:off x="1219200" y="685800"/>
            <a:ext cx="7772400" cy="5715000"/>
          </a:xfrm>
        </p:spPr>
        <p:txBody>
          <a:bodyPr>
            <a:noAutofit/>
          </a:bodyPr>
          <a:lstStyle/>
          <a:p>
            <a:r>
              <a:rPr lang="en-GB" sz="2400" dirty="0">
                <a:latin typeface="Times New Roman" panose="02020603050405020304" pitchFamily="18" charset="0"/>
                <a:cs typeface="Times New Roman" panose="02020603050405020304" pitchFamily="18" charset="0"/>
              </a:rPr>
              <a:t>Stress is defined as</a:t>
            </a:r>
            <a:r>
              <a:rPr lang="en-US" sz="2400" dirty="0">
                <a:latin typeface="Times New Roman" pitchFamily="18" charset="0"/>
                <a:cs typeface="Times New Roman" pitchFamily="18" charset="0"/>
              </a:rPr>
              <a:t> mental or physical discomfort due to any factors that elicit response from the body. </a:t>
            </a:r>
            <a:endParaRPr lang="en-GB" sz="2400" dirty="0">
              <a:latin typeface="Times New Roman" pitchFamily="18" charset="0"/>
              <a:cs typeface="Times New Roman" pitchFamily="18" charset="0"/>
            </a:endParaRPr>
          </a:p>
          <a:p>
            <a:r>
              <a:rPr lang="en-GB" sz="2400" dirty="0">
                <a:latin typeface="Times New Roman" pitchFamily="18" charset="0"/>
                <a:cs typeface="Times New Roman" pitchFamily="18" charset="0"/>
              </a:rPr>
              <a:t> Stress is normal</a:t>
            </a:r>
          </a:p>
          <a:p>
            <a:r>
              <a:rPr lang="en-GB" sz="2400" dirty="0">
                <a:latin typeface="Times New Roman" pitchFamily="18" charset="0"/>
                <a:cs typeface="Times New Roman" pitchFamily="18" charset="0"/>
              </a:rPr>
              <a:t> Occurs as to response by the body</a:t>
            </a:r>
          </a:p>
          <a:p>
            <a:r>
              <a:rPr lang="en-GB" sz="2400" dirty="0">
                <a:latin typeface="Times New Roman" pitchFamily="18" charset="0"/>
                <a:cs typeface="Times New Roman" pitchFamily="18" charset="0"/>
              </a:rPr>
              <a:t> Classification of stress based on symptoms</a:t>
            </a:r>
          </a:p>
          <a:p>
            <a:r>
              <a:rPr lang="en-GB"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4 types of stress:</a:t>
            </a:r>
          </a:p>
          <a:p>
            <a:pPr marL="886968" lvl="3" indent="0">
              <a:buNone/>
            </a:pPr>
            <a:r>
              <a:rPr lang="en-US" sz="2400" dirty="0" err="1">
                <a:solidFill>
                  <a:srgbClr val="0070C0"/>
                </a:solidFill>
                <a:latin typeface="Times New Roman" pitchFamily="18" charset="0"/>
                <a:cs typeface="Times New Roman" pitchFamily="18" charset="0"/>
              </a:rPr>
              <a:t>i</a:t>
            </a:r>
            <a:r>
              <a:rPr lang="en-US" sz="2400" dirty="0">
                <a:solidFill>
                  <a:srgbClr val="0070C0"/>
                </a:solidFill>
                <a:latin typeface="Times New Roman" pitchFamily="18" charset="0"/>
                <a:cs typeface="Times New Roman" pitchFamily="18" charset="0"/>
              </a:rPr>
              <a:t>.) Physical stress</a:t>
            </a:r>
          </a:p>
          <a:p>
            <a:pPr marL="886968" lvl="3" indent="0">
              <a:buNone/>
            </a:pPr>
            <a:r>
              <a:rPr lang="en-US" sz="2400" dirty="0">
                <a:solidFill>
                  <a:srgbClr val="0070C0"/>
                </a:solidFill>
                <a:latin typeface="Times New Roman" pitchFamily="18" charset="0"/>
                <a:cs typeface="Times New Roman" pitchFamily="18" charset="0"/>
              </a:rPr>
              <a:t>ii.) Emotional stress</a:t>
            </a:r>
          </a:p>
          <a:p>
            <a:pPr marL="886968" lvl="3" indent="0">
              <a:buNone/>
            </a:pPr>
            <a:r>
              <a:rPr lang="en-US" sz="2400" dirty="0">
                <a:solidFill>
                  <a:srgbClr val="0070C0"/>
                </a:solidFill>
                <a:latin typeface="Times New Roman" pitchFamily="18" charset="0"/>
                <a:cs typeface="Times New Roman" pitchFamily="18" charset="0"/>
              </a:rPr>
              <a:t>iii.) Behavioural stress</a:t>
            </a:r>
          </a:p>
          <a:p>
            <a:pPr marL="886968" lvl="3" indent="0">
              <a:buNone/>
            </a:pPr>
            <a:r>
              <a:rPr lang="en-US" sz="2400" dirty="0">
                <a:solidFill>
                  <a:srgbClr val="0070C0"/>
                </a:solidFill>
                <a:latin typeface="Times New Roman" pitchFamily="18" charset="0"/>
                <a:cs typeface="Times New Roman" pitchFamily="18" charset="0"/>
              </a:rPr>
              <a:t>iv.) Cognitive stress</a:t>
            </a:r>
            <a:endParaRPr lang="en-GB" sz="2400" dirty="0">
              <a:solidFill>
                <a:srgbClr val="0070C0"/>
              </a:solidFill>
              <a:latin typeface="Times New Roman" pitchFamily="18" charset="0"/>
              <a:cs typeface="Times New Roman" pitchFamily="18" charset="0"/>
            </a:endParaRPr>
          </a:p>
          <a:p>
            <a:r>
              <a:rPr lang="en-GB" sz="2400" dirty="0">
                <a:latin typeface="Times New Roman" pitchFamily="18" charset="0"/>
                <a:cs typeface="Times New Roman" pitchFamily="18" charset="0"/>
              </a:rPr>
              <a:t> There are other ways of classifying stress</a:t>
            </a:r>
          </a:p>
          <a:p>
            <a:pPr marL="109728"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9758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762000"/>
          </a:xfrm>
        </p:spPr>
        <p:txBody>
          <a:bodyPr>
            <a:normAutofit/>
          </a:bodyPr>
          <a:lstStyle/>
          <a:p>
            <a:pPr algn="ctr"/>
            <a:r>
              <a:rPr lang="en-GB" sz="3200" u="sng" dirty="0">
                <a:solidFill>
                  <a:srgbClr val="002060"/>
                </a:solidFill>
                <a:latin typeface="Times New Roman" pitchFamily="18" charset="0"/>
                <a:cs typeface="Times New Roman" pitchFamily="18" charset="0"/>
              </a:rPr>
              <a:t>Physical </a:t>
            </a:r>
            <a:r>
              <a:rPr lang="en-US" sz="3200" u="sng" dirty="0">
                <a:solidFill>
                  <a:srgbClr val="002060"/>
                </a:solidFill>
                <a:latin typeface="Times New Roman" pitchFamily="18" charset="0"/>
                <a:cs typeface="Times New Roman" pitchFamily="18" charset="0"/>
              </a:rPr>
              <a:t>Stress </a:t>
            </a:r>
          </a:p>
        </p:txBody>
      </p:sp>
      <p:sp>
        <p:nvSpPr>
          <p:cNvPr id="3" name="Content Placeholder 2"/>
          <p:cNvSpPr>
            <a:spLocks noGrp="1"/>
          </p:cNvSpPr>
          <p:nvPr>
            <p:ph idx="1"/>
          </p:nvPr>
        </p:nvSpPr>
        <p:spPr>
          <a:xfrm>
            <a:off x="1142999" y="609599"/>
            <a:ext cx="7848601" cy="6248401"/>
          </a:xfrm>
        </p:spPr>
        <p:txBody>
          <a:bodyPr>
            <a:normAutofit/>
          </a:bodyPr>
          <a:lstStyle/>
          <a:p>
            <a:r>
              <a:rPr lang="en-US" sz="2400" dirty="0">
                <a:latin typeface="Times New Roman" pitchFamily="18" charset="0"/>
                <a:cs typeface="Times New Roman" pitchFamily="18" charset="0"/>
              </a:rPr>
              <a:t>Physical stress –  due to trauma, over-exertion, illness, fatigue etc.</a:t>
            </a:r>
          </a:p>
          <a:p>
            <a:r>
              <a:rPr lang="en-US" sz="2400" dirty="0">
                <a:latin typeface="Times New Roman" pitchFamily="18" charset="0"/>
                <a:cs typeface="Times New Roman" pitchFamily="18" charset="0"/>
              </a:rPr>
              <a:t> Physical stress </a:t>
            </a:r>
            <a:r>
              <a:rPr lang="en-US" sz="2400" b="1" dirty="0">
                <a:latin typeface="Times New Roman" pitchFamily="18" charset="0"/>
                <a:cs typeface="Times New Roman" pitchFamily="18" charset="0"/>
              </a:rPr>
              <a:t>example</a:t>
            </a:r>
            <a:r>
              <a:rPr lang="en-US" sz="2400" dirty="0">
                <a:latin typeface="Times New Roman" pitchFamily="18" charset="0"/>
                <a:cs typeface="Times New Roman" pitchFamily="18" charset="0"/>
              </a:rPr>
              <a:t>: DOMS- temporary muscle inflammation/ damage</a:t>
            </a:r>
          </a:p>
          <a:p>
            <a:pPr>
              <a:lnSpc>
                <a:spcPct val="200000"/>
              </a:lnSpc>
            </a:pPr>
            <a:endParaRPr lang="en-US" sz="2400" dirty="0">
              <a:latin typeface="Times New Roman" pitchFamily="18" charset="0"/>
              <a:cs typeface="Times New Roman" pitchFamily="18" charset="0"/>
            </a:endParaRPr>
          </a:p>
          <a:p>
            <a:pPr>
              <a:lnSpc>
                <a:spcPct val="200000"/>
              </a:lnSpc>
            </a:pPr>
            <a:endParaRPr lang="en-US" sz="2400" dirty="0">
              <a:latin typeface="Times New Roman" pitchFamily="18" charset="0"/>
              <a:cs typeface="Times New Roman" pitchFamily="18" charset="0"/>
            </a:endParaRPr>
          </a:p>
          <a:p>
            <a:pPr>
              <a:lnSpc>
                <a:spcPct val="200000"/>
              </a:lnSpc>
            </a:pPr>
            <a:endParaRPr lang="en-US" sz="2400" dirty="0">
              <a:latin typeface="Times New Roman" pitchFamily="18" charset="0"/>
              <a:cs typeface="Times New Roman" pitchFamily="18" charset="0"/>
            </a:endParaRPr>
          </a:p>
        </p:txBody>
      </p:sp>
      <p:pic>
        <p:nvPicPr>
          <p:cNvPr id="1027" name="Picture 3" descr="C:\Users\monte\Desktop\03-examples-of-physical-stress.jpg.4a18b80a0707c4c36a7d878ab0c6b1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362200"/>
            <a:ext cx="7331529"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127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a:bodyPr>
          <a:lstStyle/>
          <a:p>
            <a:pPr algn="ctr"/>
            <a:r>
              <a:rPr lang="en-US" sz="3200" u="sng" dirty="0">
                <a:solidFill>
                  <a:srgbClr val="002060"/>
                </a:solidFill>
                <a:latin typeface="Times New Roman" pitchFamily="18" charset="0"/>
                <a:cs typeface="Times New Roman" pitchFamily="18" charset="0"/>
              </a:rPr>
              <a:t>Emotional Stress</a:t>
            </a:r>
          </a:p>
        </p:txBody>
      </p:sp>
      <p:sp>
        <p:nvSpPr>
          <p:cNvPr id="3" name="Content Placeholder 2"/>
          <p:cNvSpPr>
            <a:spLocks noGrp="1"/>
          </p:cNvSpPr>
          <p:nvPr>
            <p:ph idx="1"/>
          </p:nvPr>
        </p:nvSpPr>
        <p:spPr>
          <a:xfrm>
            <a:off x="1219200" y="838200"/>
            <a:ext cx="7696200" cy="5867400"/>
          </a:xfrm>
        </p:spPr>
        <p:txBody>
          <a:bodyPr>
            <a:normAutofit/>
          </a:bodyPr>
          <a:lstStyle/>
          <a:p>
            <a:r>
              <a:rPr lang="en-US" sz="2400" dirty="0">
                <a:latin typeface="Times New Roman" pitchFamily="18" charset="0"/>
                <a:cs typeface="Times New Roman" pitchFamily="18" charset="0"/>
              </a:rPr>
              <a:t>Emotional stress – triggers emotional reactions</a:t>
            </a:r>
          </a:p>
          <a:p>
            <a:r>
              <a:rPr lang="en-US" sz="2400" dirty="0">
                <a:latin typeface="Times New Roman" pitchFamily="18" charset="0"/>
                <a:cs typeface="Times New Roman" pitchFamily="18" charset="0"/>
              </a:rPr>
              <a:t> Traumatic events </a:t>
            </a:r>
          </a:p>
          <a:p>
            <a:r>
              <a:rPr lang="en-US" sz="2400" dirty="0">
                <a:latin typeface="Times New Roman" pitchFamily="18" charset="0"/>
                <a:cs typeface="Times New Roman" pitchFamily="18" charset="0"/>
              </a:rPr>
              <a:t> PTSD- common </a:t>
            </a:r>
            <a:r>
              <a:rPr lang="en-US" sz="2400" b="1" dirty="0">
                <a:latin typeface="Times New Roman" pitchFamily="18" charset="0"/>
                <a:cs typeface="Times New Roman" pitchFamily="18" charset="0"/>
              </a:rPr>
              <a:t>example</a:t>
            </a:r>
            <a:r>
              <a:rPr lang="en-US" sz="2400" dirty="0">
                <a:latin typeface="Times New Roman" pitchFamily="18" charset="0"/>
                <a:cs typeface="Times New Roman" pitchFamily="18" charset="0"/>
              </a:rPr>
              <a:t>, created by unresolved critical incident stress</a:t>
            </a:r>
          </a:p>
          <a:p>
            <a:r>
              <a:rPr lang="en-US" sz="2400" dirty="0">
                <a:latin typeface="Times New Roman" pitchFamily="18" charset="0"/>
                <a:cs typeface="Times New Roman" pitchFamily="18" charset="0"/>
              </a:rPr>
              <a:t> May have long term effects</a:t>
            </a:r>
            <a:endParaRPr lang="en-US" sz="2400" dirty="0"/>
          </a:p>
          <a:p>
            <a:pPr marL="393192" lvl="1" indent="0">
              <a:buNone/>
            </a:pPr>
            <a:endParaRPr lang="en-US" sz="2400" dirty="0">
              <a:latin typeface="Times New Roman" pitchFamily="18" charset="0"/>
              <a:cs typeface="Times New Roman" pitchFamily="18" charset="0"/>
            </a:endParaRP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200400"/>
            <a:ext cx="69342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5070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875"/>
            <a:ext cx="8229600" cy="553925"/>
          </a:xfrm>
        </p:spPr>
        <p:txBody>
          <a:bodyPr>
            <a:noAutofit/>
          </a:bodyPr>
          <a:lstStyle/>
          <a:p>
            <a:pPr algn="ctr"/>
            <a:r>
              <a:rPr lang="en-US" sz="3200" u="sng" dirty="0">
                <a:solidFill>
                  <a:srgbClr val="002060"/>
                </a:solidFill>
                <a:latin typeface="Times New Roman" pitchFamily="18" charset="0"/>
                <a:cs typeface="Times New Roman" pitchFamily="18" charset="0"/>
              </a:rPr>
              <a:t>Behavioral Stress</a:t>
            </a:r>
          </a:p>
        </p:txBody>
      </p:sp>
      <p:sp>
        <p:nvSpPr>
          <p:cNvPr id="3" name="Content Placeholder 2"/>
          <p:cNvSpPr>
            <a:spLocks noGrp="1"/>
          </p:cNvSpPr>
          <p:nvPr>
            <p:ph idx="1"/>
          </p:nvPr>
        </p:nvSpPr>
        <p:spPr>
          <a:xfrm>
            <a:off x="1219200" y="685800"/>
            <a:ext cx="7696200" cy="6040325"/>
          </a:xfrm>
        </p:spPr>
        <p:txBody>
          <a:bodyPr>
            <a:normAutofit/>
          </a:bodyPr>
          <a:lstStyle/>
          <a:p>
            <a:r>
              <a:rPr lang="en-US" sz="2400" dirty="0">
                <a:latin typeface="Times New Roman" pitchFamily="18" charset="0"/>
                <a:cs typeface="Times New Roman" pitchFamily="18" charset="0"/>
              </a:rPr>
              <a:t>Is a type of chronic stress.</a:t>
            </a:r>
          </a:p>
          <a:p>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Example</a:t>
            </a:r>
            <a:r>
              <a:rPr lang="en-US" sz="2400" dirty="0">
                <a:latin typeface="Times New Roman" pitchFamily="18" charset="0"/>
                <a:cs typeface="Times New Roman" pitchFamily="18" charset="0"/>
              </a:rPr>
              <a:t> -Nail biting (NB) </a:t>
            </a:r>
          </a:p>
          <a:p>
            <a:r>
              <a:rPr lang="en-US" sz="2400" dirty="0">
                <a:latin typeface="Times New Roman" pitchFamily="18" charset="0"/>
                <a:cs typeface="Times New Roman" pitchFamily="18" charset="0"/>
              </a:rPr>
              <a:t> Suggested to reduce anxiety</a:t>
            </a:r>
          </a:p>
        </p:txBody>
      </p:sp>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830" y="2438399"/>
            <a:ext cx="8229599" cy="4261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8824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pPr algn="ctr"/>
            <a:r>
              <a:rPr lang="en-US" sz="3200" u="sng" dirty="0">
                <a:solidFill>
                  <a:srgbClr val="002060"/>
                </a:solidFill>
                <a:latin typeface="Times New Roman" pitchFamily="18" charset="0"/>
                <a:cs typeface="Times New Roman" pitchFamily="18" charset="0"/>
              </a:rPr>
              <a:t>Cognitive Stress</a:t>
            </a:r>
          </a:p>
        </p:txBody>
      </p:sp>
      <p:sp>
        <p:nvSpPr>
          <p:cNvPr id="3" name="Content Placeholder 2"/>
          <p:cNvSpPr>
            <a:spLocks noGrp="1"/>
          </p:cNvSpPr>
          <p:nvPr>
            <p:ph idx="1"/>
          </p:nvPr>
        </p:nvSpPr>
        <p:spPr>
          <a:xfrm>
            <a:off x="1295400" y="838200"/>
            <a:ext cx="7620000" cy="5867400"/>
          </a:xfrm>
        </p:spPr>
        <p:txBody>
          <a:bodyPr>
            <a:normAutofit/>
          </a:bodyPr>
          <a:lstStyle/>
          <a:p>
            <a:pPr>
              <a:buFont typeface="Wingdings" pitchFamily="2" charset="2"/>
              <a:buChar char="Ø"/>
            </a:pPr>
            <a:r>
              <a:rPr lang="en-US" sz="2400" dirty="0">
                <a:latin typeface="Times New Roman" pitchFamily="18" charset="0"/>
                <a:cs typeface="Times New Roman" pitchFamily="18" charset="0"/>
              </a:rPr>
              <a:t> Triggers psychological reactions</a:t>
            </a:r>
          </a:p>
          <a:p>
            <a:pPr>
              <a:buFont typeface="Wingdings" pitchFamily="2" charset="2"/>
              <a:buChar char="Ø"/>
            </a:pPr>
            <a:r>
              <a:rPr lang="en-US" sz="2400" dirty="0">
                <a:latin typeface="Times New Roman" pitchFamily="18" charset="0"/>
                <a:cs typeface="Times New Roman" pitchFamily="18" charset="0"/>
              </a:rPr>
              <a:t> Constant worrying,  racing thoughts, forgetfulness and disorganization</a:t>
            </a:r>
          </a:p>
          <a:p>
            <a:pPr>
              <a:buFont typeface="Wingdings" pitchFamily="2" charset="2"/>
              <a:buChar char="Ø"/>
            </a:pP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Example-</a:t>
            </a:r>
            <a:r>
              <a:rPr lang="en-US" sz="2400" dirty="0">
                <a:latin typeface="Times New Roman" pitchFamily="18" charset="0"/>
                <a:cs typeface="Times New Roman" pitchFamily="18" charset="0"/>
              </a:rPr>
              <a:t> Identity confusion</a:t>
            </a:r>
          </a:p>
          <a:p>
            <a:pPr marL="109728" indent="0">
              <a:buNone/>
            </a:pPr>
            <a:r>
              <a:rPr lang="en-US" sz="2400" dirty="0">
                <a:latin typeface="Times New Roman" pitchFamily="18" charset="0"/>
                <a:cs typeface="Times New Roman" pitchFamily="18" charset="0"/>
              </a:rPr>
              <a:t> </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2819401"/>
            <a:ext cx="6934200" cy="3733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4562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143"/>
            <a:ext cx="8229600" cy="715962"/>
          </a:xfrm>
        </p:spPr>
        <p:txBody>
          <a:bodyPr>
            <a:normAutofit/>
          </a:bodyPr>
          <a:lstStyle/>
          <a:p>
            <a:pPr algn="ctr"/>
            <a:r>
              <a:rPr lang="en-US" sz="3200" u="sng" dirty="0">
                <a:solidFill>
                  <a:srgbClr val="002060"/>
                </a:solidFill>
                <a:latin typeface="Times New Roman" pitchFamily="18" charset="0"/>
                <a:cs typeface="Times New Roman" pitchFamily="18" charset="0"/>
              </a:rPr>
              <a:t>How Stress Can be Positive</a:t>
            </a:r>
          </a:p>
        </p:txBody>
      </p:sp>
      <p:sp>
        <p:nvSpPr>
          <p:cNvPr id="3" name="Content Placeholder 2"/>
          <p:cNvSpPr>
            <a:spLocks noGrp="1"/>
          </p:cNvSpPr>
          <p:nvPr>
            <p:ph idx="1"/>
          </p:nvPr>
        </p:nvSpPr>
        <p:spPr>
          <a:xfrm>
            <a:off x="1143000" y="685800"/>
            <a:ext cx="7543800" cy="6172200"/>
          </a:xfrm>
        </p:spPr>
        <p:txBody>
          <a:bodyPr/>
          <a:lstStyle/>
          <a:p>
            <a:r>
              <a:rPr lang="en-US" sz="2400" dirty="0">
                <a:latin typeface="Times New Roman" pitchFamily="18" charset="0"/>
                <a:cs typeface="Times New Roman" pitchFamily="18" charset="0"/>
              </a:rPr>
              <a:t>Not all stress is bad.</a:t>
            </a:r>
          </a:p>
          <a:p>
            <a:r>
              <a:rPr lang="en-US" sz="2400" dirty="0">
                <a:latin typeface="Times New Roman" pitchFamily="18" charset="0"/>
                <a:cs typeface="Times New Roman" pitchFamily="18" charset="0"/>
              </a:rPr>
              <a:t>Only temporary sources of stress can be beneficial to us.</a:t>
            </a:r>
          </a:p>
          <a:p>
            <a:r>
              <a:rPr lang="en-US" sz="2400" dirty="0">
                <a:latin typeface="Times New Roman" pitchFamily="18" charset="0"/>
                <a:cs typeface="Times New Roman" pitchFamily="18" charset="0"/>
              </a:rPr>
              <a:t> Stress occurring in a safe context is good.</a:t>
            </a:r>
          </a:p>
          <a:p>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Example</a:t>
            </a:r>
            <a:r>
              <a:rPr lang="en-US" sz="2400" dirty="0">
                <a:latin typeface="Times New Roman" pitchFamily="18" charset="0"/>
                <a:cs typeface="Times New Roman" pitchFamily="18" charset="0"/>
              </a:rPr>
              <a:t> – During play. Control can be surrendered as long as the circumstances are not harmful</a:t>
            </a:r>
          </a:p>
          <a:p>
            <a:r>
              <a:rPr lang="en-US" sz="2400" dirty="0">
                <a:latin typeface="Times New Roman" pitchFamily="18" charset="0"/>
                <a:cs typeface="Times New Roman" pitchFamily="18" charset="0"/>
              </a:rPr>
              <a:t> Stress can improve immunity (infection)</a:t>
            </a: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505199"/>
            <a:ext cx="7543800" cy="3276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6729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4514"/>
            <a:ext cx="8229600" cy="595086"/>
          </a:xfrm>
        </p:spPr>
        <p:txBody>
          <a:bodyPr>
            <a:normAutofit/>
          </a:bodyPr>
          <a:lstStyle/>
          <a:p>
            <a:pPr algn="ctr"/>
            <a:r>
              <a:rPr lang="en-US" sz="3200" u="sng" dirty="0">
                <a:solidFill>
                  <a:srgbClr val="002060"/>
                </a:solidFill>
                <a:latin typeface="Times New Roman" pitchFamily="18" charset="0"/>
                <a:cs typeface="Times New Roman" pitchFamily="18" charset="0"/>
              </a:rPr>
              <a:t>Stress Management Action Plan</a:t>
            </a:r>
          </a:p>
        </p:txBody>
      </p:sp>
      <p:sp>
        <p:nvSpPr>
          <p:cNvPr id="3" name="Content Placeholder 2"/>
          <p:cNvSpPr>
            <a:spLocks noGrp="1"/>
          </p:cNvSpPr>
          <p:nvPr>
            <p:ph idx="1"/>
          </p:nvPr>
        </p:nvSpPr>
        <p:spPr>
          <a:xfrm>
            <a:off x="1371600" y="609600"/>
            <a:ext cx="7315200" cy="5715000"/>
          </a:xfrm>
        </p:spPr>
        <p:txBody>
          <a:bodyPr>
            <a:normAutofit/>
          </a:bodyPr>
          <a:lstStyle/>
          <a:p>
            <a:pPr>
              <a:lnSpc>
                <a:spcPct val="150000"/>
              </a:lnSpc>
            </a:pPr>
            <a:r>
              <a:rPr lang="en-US" sz="2400" dirty="0">
                <a:latin typeface="Times New Roman" pitchFamily="18" charset="0"/>
                <a:cs typeface="Times New Roman" pitchFamily="18" charset="0"/>
              </a:rPr>
              <a:t> Stress management has many benefits.</a:t>
            </a:r>
          </a:p>
          <a:p>
            <a:pPr>
              <a:lnSpc>
                <a:spcPct val="150000"/>
              </a:lnSpc>
            </a:pPr>
            <a:r>
              <a:rPr lang="en-US" sz="2400" dirty="0">
                <a:latin typeface="Times New Roman" pitchFamily="18" charset="0"/>
                <a:cs typeface="Times New Roman" pitchFamily="18" charset="0"/>
              </a:rPr>
              <a:t> </a:t>
            </a:r>
            <a:r>
              <a:rPr lang="en-GB" sz="2400" dirty="0">
                <a:latin typeface="Times New Roman" pitchFamily="18" charset="0"/>
                <a:cs typeface="Times New Roman" pitchFamily="18" charset="0"/>
              </a:rPr>
              <a:t>For example it helps people deal with stress.</a:t>
            </a:r>
          </a:p>
          <a:p>
            <a:pPr>
              <a:lnSpc>
                <a:spcPct val="150000"/>
              </a:lnSpc>
            </a:pPr>
            <a:r>
              <a:rPr lang="en-GB" sz="2400" dirty="0">
                <a:latin typeface="Times New Roman" pitchFamily="18" charset="0"/>
                <a:cs typeface="Times New Roman" pitchFamily="18" charset="0"/>
              </a:rPr>
              <a:t> My Biggest source of stress is school.</a:t>
            </a:r>
          </a:p>
          <a:p>
            <a:pPr>
              <a:lnSpc>
                <a:spcPct val="150000"/>
              </a:lnSpc>
            </a:pPr>
            <a:r>
              <a:rPr lang="en-GB" sz="2400" dirty="0">
                <a:latin typeface="Times New Roman" pitchFamily="18" charset="0"/>
                <a:cs typeface="Times New Roman" pitchFamily="18" charset="0"/>
              </a:rPr>
              <a:t> School is both a long-term and short-term source of stress</a:t>
            </a:r>
          </a:p>
          <a:p>
            <a:pPr>
              <a:lnSpc>
                <a:spcPct val="150000"/>
              </a:lnSpc>
            </a:pPr>
            <a:r>
              <a:rPr lang="en-GB" sz="2400" dirty="0">
                <a:latin typeface="Times New Roman" pitchFamily="18" charset="0"/>
                <a:cs typeface="Times New Roman" pitchFamily="18" charset="0"/>
              </a:rPr>
              <a:t> It is a source of negative stress due to feelings of self doubt </a:t>
            </a:r>
          </a:p>
          <a:p>
            <a:pPr>
              <a:lnSpc>
                <a:spcPct val="150000"/>
              </a:lnSpc>
            </a:pPr>
            <a:r>
              <a:rPr lang="en-GB" sz="2400" dirty="0">
                <a:latin typeface="Times New Roman" pitchFamily="18" charset="0"/>
                <a:cs typeface="Times New Roman" pitchFamily="18" charset="0"/>
              </a:rPr>
              <a:t>It is a source of positive stress due to interactions with fellow students in school</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570768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98309"/>
          </a:xfrm>
        </p:spPr>
        <p:txBody>
          <a:bodyPr>
            <a:normAutofit/>
          </a:bodyPr>
          <a:lstStyle/>
          <a:p>
            <a:pPr algn="ctr"/>
            <a:r>
              <a:rPr lang="en-US" sz="3200" u="sng" dirty="0">
                <a:latin typeface="Times New Roman" pitchFamily="18" charset="0"/>
                <a:cs typeface="Times New Roman" pitchFamily="18" charset="0"/>
              </a:rPr>
              <a:t>Continued… Stress Management Action Plan</a:t>
            </a:r>
          </a:p>
        </p:txBody>
      </p:sp>
      <p:sp>
        <p:nvSpPr>
          <p:cNvPr id="3" name="Content Placeholder 2"/>
          <p:cNvSpPr>
            <a:spLocks noGrp="1"/>
          </p:cNvSpPr>
          <p:nvPr>
            <p:ph idx="1"/>
          </p:nvPr>
        </p:nvSpPr>
        <p:spPr>
          <a:xfrm>
            <a:off x="1219200" y="762000"/>
            <a:ext cx="7467600" cy="5943600"/>
          </a:xfrm>
        </p:spPr>
        <p:txBody>
          <a:bodyPr>
            <a:normAutofit fontScale="92500" lnSpcReduction="10000"/>
          </a:bodyPr>
          <a:lstStyle/>
          <a:p>
            <a:pPr>
              <a:lnSpc>
                <a:spcPct val="150000"/>
              </a:lnSpc>
            </a:pPr>
            <a:r>
              <a:rPr lang="en-US" sz="2400" dirty="0">
                <a:latin typeface="Times New Roman" pitchFamily="18" charset="0"/>
                <a:cs typeface="Times New Roman" pitchFamily="18" charset="0"/>
              </a:rPr>
              <a:t> Stress management action plan highlights steps to reduce negative stress effects.</a:t>
            </a:r>
          </a:p>
          <a:p>
            <a:pPr>
              <a:lnSpc>
                <a:spcPct val="150000"/>
              </a:lnSpc>
            </a:pP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3 categories of actions</a:t>
            </a:r>
            <a:r>
              <a:rPr lang="en-US" sz="2400" dirty="0">
                <a:latin typeface="Times New Roman" pitchFamily="18" charset="0"/>
                <a:cs typeface="Times New Roman" pitchFamily="18" charset="0"/>
              </a:rPr>
              <a:t>: action-oriented, emotion-oriented, acceptance-oriented</a:t>
            </a:r>
          </a:p>
          <a:p>
            <a:pPr>
              <a:lnSpc>
                <a:spcPct val="150000"/>
              </a:lnSpc>
            </a:pPr>
            <a:r>
              <a:rPr lang="en-US" sz="2400" b="1" dirty="0">
                <a:latin typeface="Times New Roman" pitchFamily="18" charset="0"/>
                <a:cs typeface="Times New Roman" pitchFamily="18" charset="0"/>
              </a:rPr>
              <a:t>5 steps </a:t>
            </a:r>
            <a:r>
              <a:rPr lang="en-US" sz="2400" dirty="0">
                <a:latin typeface="Times New Roman" pitchFamily="18" charset="0"/>
                <a:cs typeface="Times New Roman" pitchFamily="18" charset="0"/>
              </a:rPr>
              <a:t>suggested to eliminate negative stress :</a:t>
            </a:r>
          </a:p>
          <a:p>
            <a:pPr lvl="2">
              <a:lnSpc>
                <a:spcPct val="150000"/>
              </a:lnSpc>
              <a:buFont typeface="Wingdings" panose="05000000000000000000" pitchFamily="2" charset="2"/>
              <a:buChar char="§"/>
            </a:pPr>
            <a:r>
              <a:rPr lang="en-US" sz="2400" dirty="0">
                <a:latin typeface="Times New Roman" pitchFamily="18" charset="0"/>
                <a:cs typeface="Times New Roman" pitchFamily="18" charset="0"/>
              </a:rPr>
              <a:t> Exercise</a:t>
            </a:r>
          </a:p>
          <a:p>
            <a:pPr lvl="2">
              <a:lnSpc>
                <a:spcPct val="150000"/>
              </a:lnSpc>
              <a:buFont typeface="Wingdings" panose="05000000000000000000" pitchFamily="2" charset="2"/>
              <a:buChar char="§"/>
            </a:pPr>
            <a:r>
              <a:rPr lang="en-US" sz="2400" dirty="0">
                <a:latin typeface="Times New Roman" pitchFamily="18" charset="0"/>
                <a:cs typeface="Times New Roman" pitchFamily="18" charset="0"/>
              </a:rPr>
              <a:t> Rest </a:t>
            </a:r>
          </a:p>
          <a:p>
            <a:pPr lvl="2">
              <a:lnSpc>
                <a:spcPct val="150000"/>
              </a:lnSpc>
              <a:buFont typeface="Wingdings" panose="05000000000000000000" pitchFamily="2" charset="2"/>
              <a:buChar char="§"/>
            </a:pPr>
            <a:r>
              <a:rPr lang="en-US" sz="2400" dirty="0">
                <a:latin typeface="Times New Roman" pitchFamily="18" charset="0"/>
                <a:cs typeface="Times New Roman" pitchFamily="18" charset="0"/>
              </a:rPr>
              <a:t> Proper diet</a:t>
            </a:r>
          </a:p>
          <a:p>
            <a:pPr lvl="2">
              <a:lnSpc>
                <a:spcPct val="150000"/>
              </a:lnSpc>
              <a:buFont typeface="Wingdings" panose="05000000000000000000" pitchFamily="2" charset="2"/>
              <a:buChar char="§"/>
            </a:pPr>
            <a:r>
              <a:rPr lang="en-US" sz="2400" dirty="0">
                <a:latin typeface="Times New Roman" pitchFamily="18" charset="0"/>
                <a:cs typeface="Times New Roman" pitchFamily="18" charset="0"/>
              </a:rPr>
              <a:t> Sharing – having a shoulder to cry on </a:t>
            </a:r>
          </a:p>
          <a:p>
            <a:pPr lvl="2">
              <a:lnSpc>
                <a:spcPct val="150000"/>
              </a:lnSpc>
              <a:buFont typeface="Wingdings" panose="05000000000000000000" pitchFamily="2" charset="2"/>
              <a:buChar char="§"/>
            </a:pPr>
            <a:r>
              <a:rPr lang="en-US" sz="2400" dirty="0">
                <a:latin typeface="Times New Roman" pitchFamily="18" charset="0"/>
                <a:cs typeface="Times New Roman" pitchFamily="18" charset="0"/>
              </a:rPr>
              <a:t> Play therapy </a:t>
            </a:r>
          </a:p>
          <a:p>
            <a:pPr>
              <a:lnSpc>
                <a:spcPct val="150000"/>
              </a:lnSpc>
            </a:pPr>
            <a:endParaRPr lang="en-US" sz="2400" dirty="0"/>
          </a:p>
        </p:txBody>
      </p:sp>
    </p:spTree>
    <p:extLst>
      <p:ext uri="{BB962C8B-B14F-4D97-AF65-F5344CB8AC3E}">
        <p14:creationId xmlns:p14="http://schemas.microsoft.com/office/powerpoint/2010/main" val="3207861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74509"/>
          </a:xfrm>
        </p:spPr>
        <p:txBody>
          <a:bodyPr>
            <a:normAutofit/>
          </a:bodyPr>
          <a:lstStyle/>
          <a:p>
            <a:pPr algn="ctr"/>
            <a:r>
              <a:rPr lang="en-US" sz="3200" u="sng" dirty="0">
                <a:solidFill>
                  <a:srgbClr val="002060"/>
                </a:solidFill>
                <a:latin typeface="Times New Roman" pitchFamily="18" charset="0"/>
                <a:cs typeface="Times New Roman" pitchFamily="18" charset="0"/>
              </a:rPr>
              <a:t>Conclusion</a:t>
            </a:r>
          </a:p>
        </p:txBody>
      </p:sp>
      <p:sp>
        <p:nvSpPr>
          <p:cNvPr id="3" name="Content Placeholder 2"/>
          <p:cNvSpPr>
            <a:spLocks noGrp="1"/>
          </p:cNvSpPr>
          <p:nvPr>
            <p:ph idx="1"/>
          </p:nvPr>
        </p:nvSpPr>
        <p:spPr>
          <a:xfrm>
            <a:off x="1219200" y="685800"/>
            <a:ext cx="7620000" cy="5943599"/>
          </a:xfrm>
        </p:spPr>
        <p:txBody>
          <a:bodyPr>
            <a:normAutofit/>
          </a:bodyPr>
          <a:lstStyle/>
          <a:p>
            <a:pPr>
              <a:lnSpc>
                <a:spcPct val="150000"/>
              </a:lnSpc>
            </a:pPr>
            <a:r>
              <a:rPr lang="en-US" sz="2400" dirty="0">
                <a:latin typeface="Times New Roman" pitchFamily="18" charset="0"/>
                <a:cs typeface="Times New Roman" pitchFamily="18" charset="0"/>
              </a:rPr>
              <a:t> Stress affects mental and physical wellbeing.</a:t>
            </a:r>
          </a:p>
          <a:p>
            <a:pPr>
              <a:lnSpc>
                <a:spcPct val="150000"/>
              </a:lnSpc>
            </a:pPr>
            <a:r>
              <a:rPr lang="en-US" sz="2400" dirty="0">
                <a:latin typeface="Times New Roman" pitchFamily="18" charset="0"/>
                <a:cs typeface="Times New Roman" pitchFamily="18" charset="0"/>
              </a:rPr>
              <a:t> Not all stress is bad.</a:t>
            </a:r>
          </a:p>
          <a:p>
            <a:pPr>
              <a:lnSpc>
                <a:spcPct val="150000"/>
              </a:lnSpc>
            </a:pPr>
            <a:r>
              <a:rPr lang="en-US" sz="2400" dirty="0">
                <a:latin typeface="Times New Roman" pitchFamily="18" charset="0"/>
                <a:cs typeface="Times New Roman" pitchFamily="18" charset="0"/>
              </a:rPr>
              <a:t> Positive stress is more transient and occurs in safe contexts.</a:t>
            </a:r>
          </a:p>
          <a:p>
            <a:pPr>
              <a:lnSpc>
                <a:spcPct val="150000"/>
              </a:lnSpc>
            </a:pPr>
            <a:r>
              <a:rPr lang="en-US" sz="2400" dirty="0">
                <a:latin typeface="Times New Roman" pitchFamily="18" charset="0"/>
                <a:cs typeface="Times New Roman" pitchFamily="18" charset="0"/>
              </a:rPr>
              <a:t> Stress Can be classified into </a:t>
            </a:r>
            <a:r>
              <a:rPr lang="en-US" sz="2400" b="1" dirty="0">
                <a:latin typeface="Times New Roman" pitchFamily="18" charset="0"/>
                <a:cs typeface="Times New Roman" pitchFamily="18" charset="0"/>
              </a:rPr>
              <a:t>4 main categories</a:t>
            </a:r>
            <a:r>
              <a:rPr lang="en-US" sz="2400" dirty="0">
                <a:latin typeface="Times New Roman" pitchFamily="18" charset="0"/>
                <a:cs typeface="Times New Roman" pitchFamily="18" charset="0"/>
              </a:rPr>
              <a:t>: physical, emotional, cognitive and behavioral</a:t>
            </a:r>
          </a:p>
          <a:p>
            <a:pPr>
              <a:lnSpc>
                <a:spcPct val="150000"/>
              </a:lnSpc>
            </a:pPr>
            <a:r>
              <a:rPr lang="en-US" sz="2400" dirty="0">
                <a:latin typeface="Times New Roman" pitchFamily="18" charset="0"/>
                <a:cs typeface="Times New Roman" pitchFamily="18" charset="0"/>
              </a:rPr>
              <a:t> Stress management plan helps one deal with stress</a:t>
            </a:r>
          </a:p>
          <a:p>
            <a:pPr>
              <a:lnSpc>
                <a:spcPct val="150000"/>
              </a:lnSpc>
            </a:pPr>
            <a:r>
              <a:rPr lang="en-US" sz="2400" dirty="0">
                <a:latin typeface="Times New Roman" pitchFamily="18" charset="0"/>
                <a:cs typeface="Times New Roman" pitchFamily="18" charset="0"/>
              </a:rPr>
              <a:t> Stress management requires understanding of individual stress experience</a:t>
            </a:r>
          </a:p>
        </p:txBody>
      </p:sp>
    </p:spTree>
    <p:extLst>
      <p:ext uri="{BB962C8B-B14F-4D97-AF65-F5344CB8AC3E}">
        <p14:creationId xmlns:p14="http://schemas.microsoft.com/office/powerpoint/2010/main" val="1626559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457200"/>
          </a:xfrm>
        </p:spPr>
        <p:txBody>
          <a:bodyPr>
            <a:normAutofit fontScale="90000"/>
          </a:bodyPr>
          <a:lstStyle/>
          <a:p>
            <a:pPr algn="ctr"/>
            <a:r>
              <a:rPr lang="en-US" sz="3200" u="sng" dirty="0">
                <a:solidFill>
                  <a:srgbClr val="002060"/>
                </a:solidFill>
                <a:latin typeface="Times New Roman" pitchFamily="18" charset="0"/>
                <a:cs typeface="Times New Roman" pitchFamily="18" charset="0"/>
              </a:rPr>
              <a:t>References</a:t>
            </a:r>
          </a:p>
        </p:txBody>
      </p:sp>
      <p:sp>
        <p:nvSpPr>
          <p:cNvPr id="3" name="Content Placeholder 2"/>
          <p:cNvSpPr>
            <a:spLocks noGrp="1"/>
          </p:cNvSpPr>
          <p:nvPr>
            <p:ph idx="1"/>
          </p:nvPr>
        </p:nvSpPr>
        <p:spPr>
          <a:xfrm>
            <a:off x="1219200" y="533400"/>
            <a:ext cx="7620000" cy="6324600"/>
          </a:xfrm>
        </p:spPr>
        <p:txBody>
          <a:bodyPr>
            <a:noAutofit/>
          </a:bodyPr>
          <a:lstStyle/>
          <a:p>
            <a:r>
              <a:rPr lang="en-US" sz="2000" dirty="0">
                <a:latin typeface="Times New Roman" pitchFamily="18" charset="0"/>
                <a:cs typeface="Times New Roman" pitchFamily="18" charset="0"/>
              </a:rPr>
              <a:t>Basham, S., Waldman, H., </a:t>
            </a:r>
            <a:r>
              <a:rPr lang="en-US" sz="2000" dirty="0" err="1">
                <a:latin typeface="Times New Roman" pitchFamily="18" charset="0"/>
                <a:cs typeface="Times New Roman" pitchFamily="18" charset="0"/>
              </a:rPr>
              <a:t>Krings</a:t>
            </a:r>
            <a:r>
              <a:rPr lang="en-US" sz="2000" dirty="0">
                <a:latin typeface="Times New Roman" pitchFamily="18" charset="0"/>
                <a:cs typeface="Times New Roman" pitchFamily="18" charset="0"/>
              </a:rPr>
              <a:t>, B., </a:t>
            </a:r>
            <a:r>
              <a:rPr lang="en-US" sz="2000" dirty="0" err="1">
                <a:latin typeface="Times New Roman" pitchFamily="18" charset="0"/>
                <a:cs typeface="Times New Roman" pitchFamily="18" charset="0"/>
              </a:rPr>
              <a:t>Lamberth</a:t>
            </a:r>
            <a:r>
              <a:rPr lang="en-US" sz="2000" dirty="0">
                <a:latin typeface="Times New Roman" pitchFamily="18" charset="0"/>
                <a:cs typeface="Times New Roman" pitchFamily="18" charset="0"/>
              </a:rPr>
              <a:t>, J., Smith. J., &amp; McAllister, M. (2019). Effect of </a:t>
            </a:r>
            <a:r>
              <a:rPr lang="en-US" sz="2000" dirty="0" err="1">
                <a:latin typeface="Times New Roman" pitchFamily="18" charset="0"/>
                <a:cs typeface="Times New Roman" pitchFamily="18" charset="0"/>
              </a:rPr>
              <a:t>Curcumin</a:t>
            </a:r>
            <a:r>
              <a:rPr lang="en-US" sz="2000" dirty="0">
                <a:latin typeface="Times New Roman" pitchFamily="18" charset="0"/>
                <a:cs typeface="Times New Roman" pitchFamily="18" charset="0"/>
              </a:rPr>
              <a:t> Supplementation on Exercise-Induced Oxidative Stress, Inflammation, Muscle Damage, and Muscle Soreness. </a:t>
            </a:r>
            <a:r>
              <a:rPr lang="en-US" sz="2000" i="1" dirty="0">
                <a:latin typeface="Times New Roman" pitchFamily="18" charset="0"/>
                <a:cs typeface="Times New Roman" pitchFamily="18" charset="0"/>
              </a:rPr>
              <a:t>Journal of dietary supplements</a:t>
            </a:r>
            <a:r>
              <a:rPr lang="en-US" sz="2000" dirty="0">
                <a:latin typeface="Times New Roman" pitchFamily="18" charset="0"/>
                <a:cs typeface="Times New Roman" pitchFamily="18" charset="0"/>
              </a:rPr>
              <a:t>.26:1-4</a:t>
            </a:r>
            <a:r>
              <a:rPr lang="en-US" sz="2000" dirty="0"/>
              <a:t>.</a:t>
            </a:r>
          </a:p>
          <a:p>
            <a:r>
              <a:rPr lang="en-US" sz="2000" dirty="0"/>
              <a:t> </a:t>
            </a:r>
            <a:r>
              <a:rPr lang="en-US" sz="2000" dirty="0">
                <a:latin typeface="Times New Roman" pitchFamily="18" charset="0"/>
                <a:cs typeface="Times New Roman" pitchFamily="18" charset="0"/>
              </a:rPr>
              <a:t> Brown, A. (2020) 62 Stress Management Techniques, Strategies &amp; Activities..</a:t>
            </a:r>
            <a:r>
              <a:rPr lang="en-US" sz="2000" i="1" dirty="0">
                <a:latin typeface="Times New Roman" pitchFamily="18" charset="0"/>
                <a:cs typeface="Times New Roman" pitchFamily="18" charset="0"/>
              </a:rPr>
              <a:t> PositivePsychology.com</a:t>
            </a:r>
            <a:r>
              <a:rPr lang="en-US" sz="2000" dirty="0">
                <a:latin typeface="Times New Roman" pitchFamily="18" charset="0"/>
                <a:cs typeface="Times New Roman" pitchFamily="18" charset="0"/>
              </a:rPr>
              <a:t> . Retrieved from </a:t>
            </a:r>
            <a:r>
              <a:rPr lang="en-US" sz="2000" dirty="0">
                <a:latin typeface="Times New Roman" pitchFamily="18" charset="0"/>
                <a:cs typeface="Times New Roman" pitchFamily="18" charset="0"/>
                <a:hlinkClick r:id="rId2"/>
              </a:rPr>
              <a:t>https://positivepsychology.com/stress-management-techniques-tips-burn-out/</a:t>
            </a:r>
            <a:r>
              <a:rPr lang="en-US" sz="2000" dirty="0">
                <a:latin typeface="Times New Roman" pitchFamily="18" charset="0"/>
                <a:cs typeface="Times New Roman" pitchFamily="18" charset="0"/>
              </a:rPr>
              <a:t> </a:t>
            </a:r>
            <a:endParaRPr lang="en-US" sz="2000" dirty="0"/>
          </a:p>
          <a:p>
            <a:r>
              <a:rPr lang="en-US" sz="2000" dirty="0">
                <a:latin typeface="Times New Roman" pitchFamily="18" charset="0"/>
                <a:cs typeface="Times New Roman" pitchFamily="18" charset="0"/>
              </a:rPr>
              <a:t> </a:t>
            </a:r>
            <a:r>
              <a:rPr lang="en-US" sz="2000" dirty="0">
                <a:solidFill>
                  <a:srgbClr val="00B0F0"/>
                </a:solidFill>
                <a:latin typeface="Times New Roman" pitchFamily="18" charset="0"/>
                <a:cs typeface="Times New Roman" pitchFamily="18" charset="0"/>
              </a:rPr>
              <a:t> </a:t>
            </a:r>
            <a:r>
              <a:rPr lang="en-US" sz="2000" dirty="0" err="1">
                <a:latin typeface="Times New Roman" pitchFamily="18" charset="0"/>
                <a:cs typeface="Times New Roman" pitchFamily="18" charset="0"/>
              </a:rPr>
              <a:t>Chandran</a:t>
            </a:r>
            <a:r>
              <a:rPr lang="en-US" sz="2000" dirty="0">
                <a:latin typeface="Times New Roman" pitchFamily="18" charset="0"/>
                <a:cs typeface="Times New Roman" pitchFamily="18" charset="0"/>
              </a:rPr>
              <a:t>, L. (2013).  Stress Management </a:t>
            </a:r>
            <a:r>
              <a:rPr lang="en-US" sz="2000" dirty="0" err="1">
                <a:latin typeface="Times New Roman" pitchFamily="18" charset="0"/>
                <a:cs typeface="Times New Roman" pitchFamily="18" charset="0"/>
              </a:rPr>
              <a:t>fot</a:t>
            </a:r>
            <a:r>
              <a:rPr lang="en-US" sz="2000" dirty="0">
                <a:latin typeface="Times New Roman" pitchFamily="18" charset="0"/>
                <a:cs typeface="Times New Roman" pitchFamily="18" charset="0"/>
              </a:rPr>
              <a:t> Your Physical and Mental Well-being. </a:t>
            </a:r>
            <a:r>
              <a:rPr lang="en-US" sz="2000" i="1" dirty="0" err="1">
                <a:latin typeface="Times New Roman" pitchFamily="18" charset="0"/>
                <a:cs typeface="Times New Roman" pitchFamily="18" charset="0"/>
              </a:rPr>
              <a:t>Slideshare</a:t>
            </a:r>
            <a:r>
              <a:rPr lang="en-US" sz="2000" i="1" dirty="0">
                <a:latin typeface="Times New Roman" pitchFamily="18" charset="0"/>
                <a:cs typeface="Times New Roman" pitchFamily="18" charset="0"/>
              </a:rPr>
              <a:t>. Health, Medicine and Humor. </a:t>
            </a:r>
            <a:r>
              <a:rPr lang="en-US" sz="2000" dirty="0">
                <a:latin typeface="Times New Roman" pitchFamily="18" charset="0"/>
                <a:cs typeface="Times New Roman" pitchFamily="18" charset="0"/>
              </a:rPr>
              <a:t>Retrieved from </a:t>
            </a:r>
            <a:r>
              <a:rPr lang="en-US" sz="2000" dirty="0">
                <a:latin typeface="Times New Roman" pitchFamily="18" charset="0"/>
                <a:cs typeface="Times New Roman" pitchFamily="18" charset="0"/>
                <a:hlinkClick r:id="rId3"/>
              </a:rPr>
              <a:t>https://www.slideshare.net/LoshyChandran/stress-management-loshy</a:t>
            </a:r>
            <a:r>
              <a:rPr lang="en-US" sz="2000" dirty="0">
                <a:latin typeface="Times New Roman" pitchFamily="18" charset="0"/>
                <a:cs typeface="Times New Roman" pitchFamily="18" charset="0"/>
              </a:rPr>
              <a:t>,</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Friedman, J. (2020). Typed of Stress and Their Symptoms. </a:t>
            </a:r>
            <a:r>
              <a:rPr kumimoji="0" lang="en-US" sz="20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MentalHelp.net</a:t>
            </a: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Retrieved from </a:t>
            </a: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hlinkClick r:id="rId4"/>
              </a:rPr>
              <a:t>https://www.mentalhelp.net/blogs/types-of-stress-and-their-symptoms/</a:t>
            </a:r>
            <a:endPar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US" sz="20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Ghanizadeh</a:t>
            </a: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 (2011). Nail biting; etiology, consequences and management. </a:t>
            </a:r>
            <a:r>
              <a:rPr kumimoji="0" lang="en-US" sz="20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Iranian journal of medical sciences</a:t>
            </a: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0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36</a:t>
            </a: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(2), 73–79.</a:t>
            </a:r>
            <a:endPar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hlinkClick r:id="rId5"/>
            </a:endParaRP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hlinkClick r:id="rId5"/>
              </a:rPr>
              <a:t>https://www.facebook.com/AvisenaSpecialist/posts/being-stuck-at-home-during-rmo-may-lead-to-stress-and-burnout-check-on-how-well-/678734486206230/</a:t>
            </a:r>
            <a:endPar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endParaRPr lang="en-US" sz="2000" i="1" dirty="0">
              <a:solidFill>
                <a:srgbClr val="00B0F0"/>
              </a:solidFill>
              <a:latin typeface="Times New Roman" pitchFamily="18" charset="0"/>
              <a:cs typeface="Times New Roman" pitchFamily="18" charset="0"/>
            </a:endParaRPr>
          </a:p>
        </p:txBody>
      </p:sp>
    </p:spTree>
    <p:extLst>
      <p:ext uri="{BB962C8B-B14F-4D97-AF65-F5344CB8AC3E}">
        <p14:creationId xmlns:p14="http://schemas.microsoft.com/office/powerpoint/2010/main" val="500776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0"/>
            <a:ext cx="8229600" cy="457200"/>
          </a:xfrm>
        </p:spPr>
        <p:txBody>
          <a:bodyPr>
            <a:noAutofit/>
          </a:bodyPr>
          <a:lstStyle/>
          <a:p>
            <a:pPr algn="ctr"/>
            <a:r>
              <a:rPr lang="en-US" sz="3200" u="sng" dirty="0">
                <a:solidFill>
                  <a:srgbClr val="002060"/>
                </a:solidFill>
                <a:latin typeface="Times New Roman" pitchFamily="18" charset="0"/>
                <a:cs typeface="Times New Roman" pitchFamily="18" charset="0"/>
              </a:rPr>
              <a:t>Continued…References</a:t>
            </a:r>
          </a:p>
        </p:txBody>
      </p:sp>
      <p:sp>
        <p:nvSpPr>
          <p:cNvPr id="2" name="Content Placeholder 1"/>
          <p:cNvSpPr>
            <a:spLocks noGrp="1"/>
          </p:cNvSpPr>
          <p:nvPr>
            <p:ph idx="1"/>
          </p:nvPr>
        </p:nvSpPr>
        <p:spPr>
          <a:xfrm>
            <a:off x="1219200" y="533400"/>
            <a:ext cx="7696200" cy="5638800"/>
          </a:xfrm>
        </p:spPr>
        <p:txBody>
          <a:bodyPr>
            <a:normAutofit fontScale="92500"/>
          </a:bodyPr>
          <a:lstStyle/>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hlinkClick r:id="rId2"/>
              </a:rPr>
              <a:t>https://www.facebook.com/whowpro/posts/these-are-the-physical-signs-of-stress-headache-loss-of-hunger-lump-in-throat-he/1588552021315887/</a:t>
            </a:r>
            <a:endPar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3"/>
              <a:buChar char=""/>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MacMillan, A (2014). 5 Weird Ways Stress Can Actually Be Good for You. </a:t>
            </a:r>
            <a:r>
              <a:rPr kumimoji="0" lang="en-US" sz="20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Health. </a:t>
            </a: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Retrieved from </a:t>
            </a: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hlinkClick r:id="rId3"/>
              </a:rPr>
              <a:t>https://www.health.com/condition/stress/5-weird-ways-stress-can-actually-be-good-for-you</a:t>
            </a:r>
            <a:r>
              <a:rPr lang="en-US" sz="2000" dirty="0">
                <a:latin typeface="Times New Roman" pitchFamily="18" charset="0"/>
                <a:cs typeface="Times New Roman" pitchFamily="18" charset="0"/>
              </a:rPr>
              <a:t> </a:t>
            </a:r>
          </a:p>
          <a:p>
            <a:r>
              <a:rPr lang="en-US" sz="2000" dirty="0">
                <a:latin typeface="Times New Roman" pitchFamily="18" charset="0"/>
                <a:cs typeface="Times New Roman" pitchFamily="18" charset="0"/>
              </a:rPr>
              <a:t>(2012, March 20). Robert Sapolsky: When is Stress Good for You? Retrieved from  </a:t>
            </a:r>
            <a:r>
              <a:rPr lang="en-US" sz="2000" i="1" u="sng" dirty="0">
                <a:latin typeface="Times New Roman" pitchFamily="18" charset="0"/>
                <a:cs typeface="Times New Roman" pitchFamily="18" charset="0"/>
                <a:hlinkClick r:id="rId4"/>
              </a:rPr>
              <a:t>https://www.youtube.com/watch?v=6x9zxSCYbVA</a:t>
            </a: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Stress. (2020).  </a:t>
            </a:r>
            <a:r>
              <a:rPr lang="en-US" sz="2000" i="1" dirty="0">
                <a:latin typeface="Times New Roman" pitchFamily="18" charset="0"/>
                <a:cs typeface="Times New Roman" pitchFamily="18" charset="0"/>
              </a:rPr>
              <a:t>Cleveland Clinic</a:t>
            </a:r>
            <a:r>
              <a:rPr lang="en-US" sz="2000" dirty="0">
                <a:latin typeface="Times New Roman" pitchFamily="18" charset="0"/>
                <a:cs typeface="Times New Roman" pitchFamily="18" charset="0"/>
              </a:rPr>
              <a:t>. Retrieved from </a:t>
            </a:r>
            <a:r>
              <a:rPr lang="en-US" sz="2000" dirty="0">
                <a:latin typeface="Times New Roman" pitchFamily="18" charset="0"/>
                <a:cs typeface="Times New Roman" pitchFamily="18" charset="0"/>
                <a:hlinkClick r:id="rId5"/>
              </a:rPr>
              <a:t>https://my.clevelandclinic.org/health/articles/11874-stress#:~:text=Stress%20is%20the%20body's%20reaction,your%20body%2C%20and%20your%20thoughts</a:t>
            </a: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 </a:t>
            </a:r>
            <a:r>
              <a:rPr lang="en-US" sz="2000" dirty="0"/>
              <a:t>(</a:t>
            </a:r>
            <a:r>
              <a:rPr lang="en-US" sz="2000" dirty="0">
                <a:latin typeface="Times New Roman" pitchFamily="18" charset="0"/>
                <a:cs typeface="Times New Roman" pitchFamily="18" charset="0"/>
              </a:rPr>
              <a:t>2009, December 20). Why Zebras Don't Get Ulcers. Retrieved September 28, 2017, from </a:t>
            </a:r>
            <a:r>
              <a:rPr lang="en-US" sz="2000" i="1" u="sng" dirty="0">
                <a:latin typeface="Times New Roman" pitchFamily="18" charset="0"/>
                <a:cs typeface="Times New Roman" pitchFamily="18" charset="0"/>
                <a:hlinkClick r:id="rId6"/>
              </a:rPr>
              <a:t>https://www.youtube.com/watch?v=-yLKj62B0_Y</a:t>
            </a: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Wallace, J. (2020). Six Types of Stress and How To Manage Them Effectively. </a:t>
            </a:r>
            <a:r>
              <a:rPr lang="en-US" sz="2000" i="1" dirty="0" err="1">
                <a:latin typeface="Times New Roman" pitchFamily="18" charset="0"/>
                <a:cs typeface="Times New Roman" pitchFamily="18" charset="0"/>
              </a:rPr>
              <a:t>Psychreg</a:t>
            </a:r>
            <a:r>
              <a:rPr lang="en-US" sz="2000" dirty="0">
                <a:latin typeface="Times New Roman" pitchFamily="18" charset="0"/>
                <a:cs typeface="Times New Roman" pitchFamily="18" charset="0"/>
              </a:rPr>
              <a:t>. Retrieved from </a:t>
            </a:r>
            <a:r>
              <a:rPr lang="en-US" sz="2000" dirty="0">
                <a:solidFill>
                  <a:srgbClr val="00B0F0"/>
                </a:solidFill>
                <a:latin typeface="Times New Roman" pitchFamily="18" charset="0"/>
                <a:cs typeface="Times New Roman" pitchFamily="18" charset="0"/>
                <a:hlinkClick r:id="rId7"/>
              </a:rPr>
              <a:t>https://www.psychreg.org/types-of-stress/</a:t>
            </a:r>
            <a:r>
              <a:rPr lang="en-US" sz="2000" dirty="0">
                <a:latin typeface="Times New Roman" pitchFamily="18" charset="0"/>
                <a:cs typeface="Times New Roman" pitchFamily="18" charset="0"/>
              </a:rPr>
              <a:t>.</a:t>
            </a:r>
          </a:p>
        </p:txBody>
      </p:sp>
    </p:spTree>
    <p:extLst>
      <p:ext uri="{BB962C8B-B14F-4D97-AF65-F5344CB8AC3E}">
        <p14:creationId xmlns:p14="http://schemas.microsoft.com/office/powerpoint/2010/main" val="363146311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596</TotalTime>
  <Words>2406</Words>
  <Application>Microsoft Office PowerPoint</Application>
  <PresentationFormat>On-screen Show (4:3)</PresentationFormat>
  <Paragraphs>108</Paragraphs>
  <Slides>13</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Century Gothic</vt:lpstr>
      <vt:lpstr>Times New Roman</vt:lpstr>
      <vt:lpstr>Wingdings</vt:lpstr>
      <vt:lpstr>Wingdings 3</vt:lpstr>
      <vt:lpstr>Wisp</vt:lpstr>
      <vt:lpstr>ATEGORIES OF STRESS AND STRESS MANAGEMENT ACTION PLAN</vt:lpstr>
      <vt:lpstr>Introduction</vt:lpstr>
      <vt:lpstr>Definition of Stress and List of the Types</vt:lpstr>
      <vt:lpstr>Physical Stress </vt:lpstr>
      <vt:lpstr>Emotional Stress</vt:lpstr>
      <vt:lpstr>Behavioral Stress</vt:lpstr>
      <vt:lpstr>Cognitive Stress</vt:lpstr>
      <vt:lpstr>How Stress Can be Positive</vt:lpstr>
      <vt:lpstr>Stress Management Action Plan</vt:lpstr>
      <vt:lpstr>Continued… Stress Management Action Plan</vt:lpstr>
      <vt:lpstr>Conclusion</vt:lpstr>
      <vt:lpstr>References</vt:lpstr>
      <vt:lpstr>Continued…References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dc:title>
  <dc:creator>Montella Silla</dc:creator>
  <cp:lastModifiedBy>Antony Ouma</cp:lastModifiedBy>
  <cp:revision>83</cp:revision>
  <dcterms:created xsi:type="dcterms:W3CDTF">2020-11-22T18:30:09Z</dcterms:created>
  <dcterms:modified xsi:type="dcterms:W3CDTF">2020-11-23T20:44:06Z</dcterms:modified>
</cp:coreProperties>
</file>